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handoutMasters/handoutMaster1.xml" ContentType="application/vnd.openxmlformats-officedocument.presentationml.handoutMaster+xml"/>
  <Override PartName="/ppt/theme/theme3.xml" ContentType="application/vnd.openxmlformats-officedocument.theme+xml"/>
  <Override PartName="/docProps/app.xml" ContentType="application/vnd.openxmlformats-officedocument.extended-properties+xml"/>
  <Default Extension="png" ContentType="image/png"/>
  <Default Extension="jpeg" ContentType="image/jpeg"/>
  <Default Extension="rels" ContentType="application/vnd.openxmlformats-package.relationships+xml"/>
  <Default Extension="xml" ContentType="application/xml"/>
  <Default Extension="jpg" ContentType="image/jpeg"/>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67" r:id="rId2"/>
    <p:sldId id="275" r:id="rId3"/>
    <p:sldId id="278" r:id="rId4"/>
    <p:sldId id="279" r:id="rId5"/>
    <p:sldId id="280" r:id="rId6"/>
    <p:sldId id="281" r:id="rId7"/>
    <p:sldId id="282" r:id="rId8"/>
    <p:sldId id="283" r:id="rId9"/>
    <p:sldId id="295" r:id="rId10"/>
    <p:sldId id="284" r:id="rId11"/>
    <p:sldId id="296" r:id="rId12"/>
    <p:sldId id="285" r:id="rId13"/>
    <p:sldId id="286" r:id="rId14"/>
    <p:sldId id="287" r:id="rId15"/>
    <p:sldId id="297" r:id="rId16"/>
    <p:sldId id="288" r:id="rId17"/>
    <p:sldId id="298" r:id="rId18"/>
    <p:sldId id="290" r:id="rId19"/>
    <p:sldId id="291" r:id="rId20"/>
    <p:sldId id="292" r:id="rId21"/>
    <p:sldId id="299" r:id="rId22"/>
    <p:sldId id="293" r:id="rId23"/>
    <p:sldId id="294" r:id="rId24"/>
    <p:sldId id="277" r:id="rId2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724"/>
  </p:normalViewPr>
  <p:slideViewPr>
    <p:cSldViewPr snapToGrid="0" snapToObjects="1">
      <p:cViewPr varScale="1">
        <p:scale>
          <a:sx n="109" d="100"/>
          <a:sy n="109" d="100"/>
        </p:scale>
        <p:origin x="636" y="1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&#65279;<?xml version="1.0" encoding="UTF-8" standalone="yes"?>
<Relationships xmlns="http://schemas.openxmlformats.org/package/2006/relationships">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1" Type="http://schemas.openxmlformats.org/officeDocument/2006/relationships/slide" Target="slides/slide10.xml" />
  <Relationship Id="rId12" Type="http://schemas.openxmlformats.org/officeDocument/2006/relationships/slide" Target="slides/slide11.xml" />
  <Relationship Id="rId13" Type="http://schemas.openxmlformats.org/officeDocument/2006/relationships/slide" Target="slides/slide12.xml" />
  <Relationship Id="rId14" Type="http://schemas.openxmlformats.org/officeDocument/2006/relationships/slide" Target="slides/slide13.xml" />
  <Relationship Id="rId15" Type="http://schemas.openxmlformats.org/officeDocument/2006/relationships/slide" Target="slides/slide14.xml" />
  <Relationship Id="rId16" Type="http://schemas.openxmlformats.org/officeDocument/2006/relationships/slide" Target="slides/slide15.xml" />
  <Relationship Id="rId17" Type="http://schemas.openxmlformats.org/officeDocument/2006/relationships/slide" Target="slides/slide16.xml" />
  <Relationship Id="rId18" Type="http://schemas.openxmlformats.org/officeDocument/2006/relationships/slide" Target="slides/slide17.xml" />
  <Relationship Id="rId19" Type="http://schemas.openxmlformats.org/officeDocument/2006/relationships/slide" Target="slides/slide18.xml" />
  <Relationship Id="rId20" Type="http://schemas.openxmlformats.org/officeDocument/2006/relationships/slide" Target="slides/slide19.xml" />
  <Relationship Id="rId21" Type="http://schemas.openxmlformats.org/officeDocument/2006/relationships/slide" Target="slides/slide20.xml" />
  <Relationship Id="rId22" Type="http://schemas.openxmlformats.org/officeDocument/2006/relationships/slide" Target="slides/slide21.xml" />
  <Relationship Id="rId23" Type="http://schemas.openxmlformats.org/officeDocument/2006/relationships/slide" Target="slides/slide22.xml" />
  <Relationship Id="rId24" Type="http://schemas.openxmlformats.org/officeDocument/2006/relationships/slide" Target="slides/slide23.xml" />
  <Relationship Id="rId25" Type="http://schemas.openxmlformats.org/officeDocument/2006/relationships/slide" Target="slides/slide24.xml" />
  <Relationship Id="rId26" Type="http://schemas.openxmlformats.org/officeDocument/2006/relationships/notesMaster" Target="notesMasters/notesMaster1.xml" />
  <Relationship Id="rId29" Type="http://schemas.openxmlformats.org/officeDocument/2006/relationships/viewProps" Target="viewProps.xml" />
  <Relationship Id="rId1" Type="http://schemas.openxmlformats.org/officeDocument/2006/relationships/slideMaster" Target="slideMasters/slideMaster1.xml" />
  <Relationship Id="rId28" Type="http://schemas.openxmlformats.org/officeDocument/2006/relationships/presProps" Target="presProps.xml" />
  <Relationship Id="rId31" Type="http://schemas.openxmlformats.org/officeDocument/2006/relationships/tableStyles" Target="tableStyles.xml" />
  <Relationship Id="rId27" Type="http://schemas.openxmlformats.org/officeDocument/2006/relationships/handoutMaster" Target="handoutMasters/handoutMaster1.xml" />
  <Relationship Id="rId30" Type="http://schemas.openxmlformats.org/officeDocument/2006/relationships/theme" Target="theme/theme1.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949F2B-41D9-4DDF-8C5C-16FAEA9AF1B4}" type="datetimeFigureOut">
              <a:rPr lang="en-US" smtClean="0"/>
              <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FBD995-BB68-4689-935E-F04AEACB73D6}" type="slidenum">
              <a:rPr lang="en-US" smtClean="0"/>
              <a:t>‹#›</a:t>
            </a:fld>
            <a:endParaRPr lang="en-US"/>
          </a:p>
        </p:txBody>
      </p:sp>
    </p:spTree>
    <p:extLst>
      <p:ext uri="{BB962C8B-B14F-4D97-AF65-F5344CB8AC3E}">
        <p14:creationId xmlns:p14="http://schemas.microsoft.com/office/powerpoint/2010/main" val="3731667468"/>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B36E4-6AB9-403A-A4CA-C2EB71D4393F}" type="datetimeFigureOut">
              <a:rPr lang="en-US" smtClean="0"/>
              <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B78B5-A3B5-42EF-8917-93E714A48987}" type="slidenum">
              <a:rPr lang="en-US" smtClean="0"/>
              <a:t>‹#›</a:t>
            </a:fld>
            <a:endParaRPr lang="en-US"/>
          </a:p>
        </p:txBody>
      </p:sp>
    </p:spTree>
    <p:extLst>
      <p:ext uri="{BB962C8B-B14F-4D97-AF65-F5344CB8AC3E}">
        <p14:creationId xmlns:p14="http://schemas.microsoft.com/office/powerpoint/2010/main" val="39180323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61661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27638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83782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49134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38725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42768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23480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11756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22890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46603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6810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13993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2880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349844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96906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41707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2194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23246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1778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67325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851116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92517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8220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92107703"/>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C7E3AF4-88E1-4637-83E9-42EE7A6F6945}" type="slidenum">
              <a:rPr lang="en-US"/>
              <a:pPr>
                <a:defRPr/>
              </a:pPr>
              <a:t>‹#›</a:t>
            </a:fld>
            <a:endParaRPr lang="en-US" dirty="0"/>
          </a:p>
        </p:txBody>
      </p:sp>
    </p:spTree>
    <p:extLst>
      <p:ext uri="{BB962C8B-B14F-4D97-AF65-F5344CB8AC3E}">
        <p14:creationId xmlns:p14="http://schemas.microsoft.com/office/powerpoint/2010/main" val="291234916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0B036C-BC42-46CA-B3D7-EC581A84D8D2}" type="slidenum">
              <a:rPr lang="en-US"/>
              <a:pPr>
                <a:defRPr/>
              </a:pPr>
              <a:t>‹#›</a:t>
            </a:fld>
            <a:endParaRPr lang="en-US" dirty="0"/>
          </a:p>
        </p:txBody>
      </p:sp>
    </p:spTree>
    <p:extLst>
      <p:ext uri="{BB962C8B-B14F-4D97-AF65-F5344CB8AC3E}">
        <p14:creationId xmlns:p14="http://schemas.microsoft.com/office/powerpoint/2010/main" val="16095997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54AF4-C4FA-4558-B12D-BFBA9F58AC23}" type="slidenum">
              <a:rPr lang="en-US"/>
              <a:pPr>
                <a:defRPr/>
              </a:pPr>
              <a:t>‹#›</a:t>
            </a:fld>
            <a:endParaRPr lang="en-US" dirty="0"/>
          </a:p>
        </p:txBody>
      </p:sp>
    </p:spTree>
    <p:extLst>
      <p:ext uri="{BB962C8B-B14F-4D97-AF65-F5344CB8AC3E}">
        <p14:creationId xmlns:p14="http://schemas.microsoft.com/office/powerpoint/2010/main" val="172216535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48BBA6E-2242-4E2E-A4A4-872EB4C6590E}" type="slidenum">
              <a:rPr lang="en-US"/>
              <a:pPr>
                <a:defRPr/>
              </a:pPr>
              <a:t>‹#›</a:t>
            </a:fld>
            <a:endParaRPr lang="en-US" dirty="0"/>
          </a:p>
        </p:txBody>
      </p:sp>
    </p:spTree>
    <p:extLst>
      <p:ext uri="{BB962C8B-B14F-4D97-AF65-F5344CB8AC3E}">
        <p14:creationId xmlns:p14="http://schemas.microsoft.com/office/powerpoint/2010/main" val="76579656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6277C82-FC17-4916-A3EC-AC5E5448426D}" type="slidenum">
              <a:rPr lang="en-US"/>
              <a:pPr>
                <a:defRPr/>
              </a:pPr>
              <a:t>‹#›</a:t>
            </a:fld>
            <a:endParaRPr lang="en-US" dirty="0"/>
          </a:p>
        </p:txBody>
      </p:sp>
    </p:spTree>
    <p:extLst>
      <p:ext uri="{BB962C8B-B14F-4D97-AF65-F5344CB8AC3E}">
        <p14:creationId xmlns:p14="http://schemas.microsoft.com/office/powerpoint/2010/main" val="289870042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7755485-1755-4DDE-B48E-A2FBEA928717}" type="slidenum">
              <a:rPr lang="en-US"/>
              <a:pPr>
                <a:defRPr/>
              </a:pPr>
              <a:t>‹#›</a:t>
            </a:fld>
            <a:endParaRPr lang="en-US" dirty="0"/>
          </a:p>
        </p:txBody>
      </p:sp>
    </p:spTree>
    <p:extLst>
      <p:ext uri="{BB962C8B-B14F-4D97-AF65-F5344CB8AC3E}">
        <p14:creationId xmlns:p14="http://schemas.microsoft.com/office/powerpoint/2010/main" val="149617652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B309AAD-B4F5-41F4-8737-31EDF7E992EF}" type="slidenum">
              <a:rPr lang="en-US"/>
              <a:pPr>
                <a:defRPr/>
              </a:pPr>
              <a:t>‹#›</a:t>
            </a:fld>
            <a:endParaRPr lang="en-US" dirty="0"/>
          </a:p>
        </p:txBody>
      </p:sp>
    </p:spTree>
    <p:extLst>
      <p:ext uri="{BB962C8B-B14F-4D97-AF65-F5344CB8AC3E}">
        <p14:creationId xmlns:p14="http://schemas.microsoft.com/office/powerpoint/2010/main" val="346862578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1A5D8AE-EDEB-49EE-9C28-03AF74D63493}" type="slidenum">
              <a:rPr lang="en-US"/>
              <a:pPr>
                <a:defRPr/>
              </a:pPr>
              <a:t>‹#›</a:t>
            </a:fld>
            <a:endParaRPr lang="en-US" dirty="0"/>
          </a:p>
        </p:txBody>
      </p:sp>
    </p:spTree>
    <p:extLst>
      <p:ext uri="{BB962C8B-B14F-4D97-AF65-F5344CB8AC3E}">
        <p14:creationId xmlns:p14="http://schemas.microsoft.com/office/powerpoint/2010/main" val="75645906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258DB40-504E-4BBB-98A3-D985A97D01E7}" type="slidenum">
              <a:rPr lang="en-US"/>
              <a:pPr>
                <a:defRPr/>
              </a:pPr>
              <a:t>‹#›</a:t>
            </a:fld>
            <a:endParaRPr lang="en-US" dirty="0"/>
          </a:p>
        </p:txBody>
      </p:sp>
    </p:spTree>
    <p:extLst>
      <p:ext uri="{BB962C8B-B14F-4D97-AF65-F5344CB8AC3E}">
        <p14:creationId xmlns:p14="http://schemas.microsoft.com/office/powerpoint/2010/main" val="286802696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226487-C261-4163-9CC8-77D2E6C0FB54}" type="slidenum">
              <a:rPr lang="en-US"/>
              <a:pPr>
                <a:defRPr/>
              </a:pPr>
              <a:t>‹#›</a:t>
            </a:fld>
            <a:endParaRPr lang="en-US" dirty="0"/>
          </a:p>
        </p:txBody>
      </p:sp>
    </p:spTree>
    <p:extLst>
      <p:ext uri="{BB962C8B-B14F-4D97-AF65-F5344CB8AC3E}">
        <p14:creationId xmlns:p14="http://schemas.microsoft.com/office/powerpoint/2010/main" val="91756430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0490B49-3A16-44DB-9E3F-3594C768F764}" type="slidenum">
              <a:rPr lang="en-US"/>
              <a:pPr>
                <a:defRPr/>
              </a:pPr>
              <a:t>‹#›</a:t>
            </a:fld>
            <a:endParaRPr lang="en-US" dirty="0"/>
          </a:p>
        </p:txBody>
      </p:sp>
    </p:spTree>
    <p:extLst>
      <p:ext uri="{BB962C8B-B14F-4D97-AF65-F5344CB8AC3E}">
        <p14:creationId xmlns:p14="http://schemas.microsoft.com/office/powerpoint/2010/main" val="1807365890"/>
      </p:ext>
    </p:extLst>
  </p:cSld>
  <p:clrMapOvr>
    <a:masterClrMapping/>
  </p:clrMapOvr>
  <p:hf sldNum="0" hdr="0" ftr="0" dt="0"/>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61143C2-3979-4926-82D9-2AC04C6FBF4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1.xml" />
  <Relationship Id="rId1" Type="http://schemas.openxmlformats.org/officeDocument/2006/relationships/slideLayout" Target="../slideLayouts/slideLayout1.xml" />
  <Relationship Id="rId4" Type="http://schemas.openxmlformats.org/officeDocument/2006/relationships/image" Target="../media/image2.png" />
</Relationships>
</file>

<file path=ppt/slides/_rels/slide10.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10.xml" />
  <Relationship Id="rId1" Type="http://schemas.openxmlformats.org/officeDocument/2006/relationships/slideLayout" Target="../slideLayouts/slideLayout2.xml" />
  <Relationship Id="rId4" Type="http://schemas.openxmlformats.org/officeDocument/2006/relationships/image" Target="../media/image2.png"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11.xml" />
  <Relationship Id="rId1" Type="http://schemas.openxmlformats.org/officeDocument/2006/relationships/slideLayout" Target="../slideLayouts/slideLayout2.xml" />
  <Relationship Id="rId4" Type="http://schemas.openxmlformats.org/officeDocument/2006/relationships/image" Target="../media/image2.png"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12.xml" />
  <Relationship Id="rId1" Type="http://schemas.openxmlformats.org/officeDocument/2006/relationships/slideLayout" Target="../slideLayouts/slideLayout2.xml" />
  <Relationship Id="rId4" Type="http://schemas.openxmlformats.org/officeDocument/2006/relationships/image" Target="../media/image2.png" />
</Relationships>
</file>

<file path=ppt/slides/_rels/slide13.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13.xml" />
  <Relationship Id="rId1" Type="http://schemas.openxmlformats.org/officeDocument/2006/relationships/slideLayout" Target="../slideLayouts/slideLayout2.xml" />
  <Relationship Id="rId4" Type="http://schemas.openxmlformats.org/officeDocument/2006/relationships/image" Target="../media/image2.png"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14.xml" />
  <Relationship Id="rId1" Type="http://schemas.openxmlformats.org/officeDocument/2006/relationships/slideLayout" Target="../slideLayouts/slideLayout2.xml" />
  <Relationship Id="rId4" Type="http://schemas.openxmlformats.org/officeDocument/2006/relationships/image" Target="../media/image2.png" />
</Relationships>
</file>

<file path=ppt/slides/_rels/slide15.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15.xml" />
  <Relationship Id="rId1" Type="http://schemas.openxmlformats.org/officeDocument/2006/relationships/slideLayout" Target="../slideLayouts/slideLayout2.xml" />
  <Relationship Id="rId4" Type="http://schemas.openxmlformats.org/officeDocument/2006/relationships/image" Target="../media/image2.png"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16.xml" />
  <Relationship Id="rId1" Type="http://schemas.openxmlformats.org/officeDocument/2006/relationships/slideLayout" Target="../slideLayouts/slideLayout2.xml" />
  <Relationship Id="rId4" Type="http://schemas.openxmlformats.org/officeDocument/2006/relationships/image" Target="../media/image2.png" />
</Relationships>
</file>

<file path=ppt/slides/_rels/slide17.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17.xml" />
  <Relationship Id="rId1" Type="http://schemas.openxmlformats.org/officeDocument/2006/relationships/slideLayout" Target="../slideLayouts/slideLayout2.xml" />
  <Relationship Id="rId4" Type="http://schemas.openxmlformats.org/officeDocument/2006/relationships/image" Target="../media/image2.png"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18.xml" />
  <Relationship Id="rId1" Type="http://schemas.openxmlformats.org/officeDocument/2006/relationships/slideLayout" Target="../slideLayouts/slideLayout2.xml" />
  <Relationship Id="rId4" Type="http://schemas.openxmlformats.org/officeDocument/2006/relationships/image" Target="../media/image2.png" />
</Relationships>
</file>

<file path=ppt/slides/_rels/slide19.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19.xml" />
  <Relationship Id="rId1" Type="http://schemas.openxmlformats.org/officeDocument/2006/relationships/slideLayout" Target="../slideLayouts/slideLayout2.xml" />
  <Relationship Id="rId4" Type="http://schemas.openxmlformats.org/officeDocument/2006/relationships/image" Target="../media/image2.png"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2.xml" />
  <Relationship Id="rId1" Type="http://schemas.openxmlformats.org/officeDocument/2006/relationships/slideLayout" Target="../slideLayouts/slideLayout2.xml" />
  <Relationship Id="rId4" Type="http://schemas.openxmlformats.org/officeDocument/2006/relationships/image" Target="../media/image3.png" />
</Relationships>
</file>

<file path=ppt/slides/_rels/slide20.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20.xml" />
  <Relationship Id="rId1" Type="http://schemas.openxmlformats.org/officeDocument/2006/relationships/slideLayout" Target="../slideLayouts/slideLayout2.xml" />
  <Relationship Id="rId4" Type="http://schemas.openxmlformats.org/officeDocument/2006/relationships/image" Target="../media/image2.png" />
</Relationships>
</file>

<file path=ppt/slides/_rels/slide21.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21.xml" />
  <Relationship Id="rId1" Type="http://schemas.openxmlformats.org/officeDocument/2006/relationships/slideLayout" Target="../slideLayouts/slideLayout2.xml" />
  <Relationship Id="rId4" Type="http://schemas.openxmlformats.org/officeDocument/2006/relationships/image" Target="../media/image2.png" />
</Relationships>
</file>

<file path=ppt/slides/_rels/slide22.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22.xml" />
  <Relationship Id="rId1" Type="http://schemas.openxmlformats.org/officeDocument/2006/relationships/slideLayout" Target="../slideLayouts/slideLayout2.xml" />
  <Relationship Id="rId4" Type="http://schemas.openxmlformats.org/officeDocument/2006/relationships/image" Target="../media/image2.png" />
</Relationships>
</file>

<file path=ppt/slides/_rels/slide23.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23.xml" />
  <Relationship Id="rId1" Type="http://schemas.openxmlformats.org/officeDocument/2006/relationships/slideLayout" Target="../slideLayouts/slideLayout2.xml" />
  <Relationship Id="rId4" Type="http://schemas.openxmlformats.org/officeDocument/2006/relationships/image" Target="../media/image2.png" />
</Relationships>
</file>

<file path=ppt/slides/_rels/slide24.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24.xml" />
  <Relationship Id="rId1" Type="http://schemas.openxmlformats.org/officeDocument/2006/relationships/slideLayout" Target="../slideLayouts/slideLayout2.xml" />
  <Relationship Id="rId5" Type="http://schemas.openxmlformats.org/officeDocument/2006/relationships/image" Target="../media/image4.jpg" />
  <Relationship Id="rId4" Type="http://schemas.openxmlformats.org/officeDocument/2006/relationships/image" Target="../media/image2.png"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3.xml" />
  <Relationship Id="rId1" Type="http://schemas.openxmlformats.org/officeDocument/2006/relationships/slideLayout" Target="../slideLayouts/slideLayout2.xml" />
  <Relationship Id="rId4" Type="http://schemas.openxmlformats.org/officeDocument/2006/relationships/image" Target="../media/image2.png" />
</Relationships>
</file>

<file path=ppt/slides/_rels/slide4.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4.xml" />
  <Relationship Id="rId1" Type="http://schemas.openxmlformats.org/officeDocument/2006/relationships/slideLayout" Target="../slideLayouts/slideLayout2.xml" />
  <Relationship Id="rId4" Type="http://schemas.openxmlformats.org/officeDocument/2006/relationships/image" Target="../media/image2.png" />
</Relationships>
</file>

<file path=ppt/slides/_rels/slide5.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5.xml" />
  <Relationship Id="rId1" Type="http://schemas.openxmlformats.org/officeDocument/2006/relationships/slideLayout" Target="../slideLayouts/slideLayout2.xml" />
  <Relationship Id="rId4" Type="http://schemas.openxmlformats.org/officeDocument/2006/relationships/image" Target="../media/image2.png"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6.xml" />
  <Relationship Id="rId1" Type="http://schemas.openxmlformats.org/officeDocument/2006/relationships/slideLayout" Target="../slideLayouts/slideLayout2.xml" />
  <Relationship Id="rId4" Type="http://schemas.openxmlformats.org/officeDocument/2006/relationships/image" Target="../media/image2.png"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7.xml" />
  <Relationship Id="rId1" Type="http://schemas.openxmlformats.org/officeDocument/2006/relationships/slideLayout" Target="../slideLayouts/slideLayout2.xml" />
  <Relationship Id="rId4" Type="http://schemas.openxmlformats.org/officeDocument/2006/relationships/image" Target="../media/image2.png" />
</Relationships>
</file>

<file path=ppt/slides/_rels/slide8.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8.xml" />
  <Relationship Id="rId1" Type="http://schemas.openxmlformats.org/officeDocument/2006/relationships/slideLayout" Target="../slideLayouts/slideLayout2.xml" />
  <Relationship Id="rId4" Type="http://schemas.openxmlformats.org/officeDocument/2006/relationships/image" Target="../media/image2.png"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9.xml" />
  <Relationship Id="rId1" Type="http://schemas.openxmlformats.org/officeDocument/2006/relationships/slideLayout" Target="../slideLayouts/slideLayout2.xml" />
  <Relationship Id="rId4" Type="http://schemas.openxmlformats.org/officeDocument/2006/relationships/image" Target="../media/image2.png"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ubtitle 2"/>
          <p:cNvSpPr txBox="1">
            <a:spLocks/>
          </p:cNvSpPr>
          <p:nvPr/>
        </p:nvSpPr>
        <p:spPr bwMode="auto">
          <a:xfrm>
            <a:off x="5360988" y="4489450"/>
            <a:ext cx="5307012"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buFont typeface="Arial" panose="020B0604020202020204" pitchFamily="34" charset="0"/>
              <a:buNone/>
            </a:pPr>
            <a:r>
              <a:rPr lang="en-US" altLang="en-US" sz="2400" dirty="0">
                <a:latin typeface="Verdana" panose="020B0604030504040204" pitchFamily="34" charset="0"/>
                <a:ea typeface="Verdana" panose="020B0604030504040204" pitchFamily="34" charset="0"/>
                <a:cs typeface="Verdana" panose="020B0604030504040204" pitchFamily="34" charset="0"/>
              </a:rPr>
              <a:t>Date 1, 2020</a:t>
            </a:r>
            <a:br>
              <a:rPr lang="en-US" altLang="en-US" sz="2400" dirty="0">
                <a:latin typeface="Verdana" panose="020B0604030504040204" pitchFamily="34" charset="0"/>
                <a:ea typeface="Verdana" panose="020B0604030504040204" pitchFamily="34" charset="0"/>
                <a:cs typeface="Verdana" panose="020B0604030504040204" pitchFamily="34" charset="0"/>
              </a:rPr>
            </a:br>
            <a:r>
              <a:rPr lang="en-US" altLang="en-US" sz="2400" dirty="0">
                <a:latin typeface="Verdana" panose="020B0604030504040204" pitchFamily="34" charset="0"/>
                <a:ea typeface="Verdana" panose="020B0604030504040204" pitchFamily="34" charset="0"/>
                <a:cs typeface="Verdana" panose="020B0604030504040204" pitchFamily="34" charset="0"/>
              </a:rPr>
              <a:t>Portland, Oregon</a:t>
            </a:r>
          </a:p>
        </p:txBody>
      </p:sp>
      <p:pic>
        <p:nvPicPr>
          <p:cNvPr id="5" name="Picture 3" descr="swoosh only.pdf">
            <a:extLst>
              <a:ext uri="{FF2B5EF4-FFF2-40B4-BE49-F238E27FC236}">
                <a16:creationId xmlns:a16="http://schemas.microsoft.com/office/drawing/2014/main" id="{1675533D-BB8F-BB41-9CE4-2CDE123C60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3384" y="-13289"/>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89189" y="3335298"/>
            <a:ext cx="7488195" cy="523220"/>
          </a:xfrm>
          <a:prstGeom prst="rect">
            <a:avLst/>
          </a:prstGeom>
          <a:noFill/>
        </p:spPr>
        <p:txBody>
          <a:bodyPr wrap="square">
            <a:spAutoFit/>
          </a:bodyPr>
          <a:lstStyle/>
          <a:p>
            <a:pPr>
              <a:defRPr/>
            </a:pPr>
            <a:r>
              <a:rPr lang="en-US" sz="28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Estate Planning and Administration </a:t>
            </a:r>
            <a:endParaRPr lang="en-US" sz="2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id="{3F693BE7-217A-7541-8EA7-0724B941D5E9}"/>
              </a:ext>
            </a:extLst>
          </p:cNvPr>
          <p:cNvSpPr/>
          <p:nvPr/>
        </p:nvSpPr>
        <p:spPr>
          <a:xfrm>
            <a:off x="3089189" y="4702504"/>
            <a:ext cx="4407440" cy="369332"/>
          </a:xfrm>
          <a:prstGeom prst="rect">
            <a:avLst/>
          </a:prstGeom>
        </p:spPr>
        <p:txBody>
          <a:bodyPr wrap="square">
            <a:spAutoFit/>
          </a:bodyPr>
          <a:lstStyle/>
          <a:p>
            <a:r>
              <a:rPr lang="en-US" altLang="en-US" dirty="0" smtClean="0">
                <a:solidFill>
                  <a:prstClr val="black"/>
                </a:solidFill>
                <a:latin typeface="Verdana" panose="020B0604030504040204" pitchFamily="34" charset="0"/>
                <a:ea typeface="Verdana" panose="020B0604030504040204" pitchFamily="34" charset="0"/>
                <a:cs typeface="Verdana" panose="020B0604030504040204" pitchFamily="34" charset="0"/>
              </a:rPr>
              <a:t>October 20, 2023</a:t>
            </a:r>
            <a:endParaRPr lang="en-US" dirty="0"/>
          </a:p>
        </p:txBody>
      </p:sp>
      <p:pic>
        <p:nvPicPr>
          <p:cNvPr id="15" name="Picture 14">
            <a:extLst>
              <a:ext uri="{FF2B5EF4-FFF2-40B4-BE49-F238E27FC236}">
                <a16:creationId xmlns:a16="http://schemas.microsoft.com/office/drawing/2014/main" id="{CE758CB5-AA6F-1449-8E9B-718481B4F5F8}"/>
              </a:ext>
            </a:extLst>
          </p:cNvPr>
          <p:cNvPicPr>
            <a:picLocks noChangeAspect="1"/>
          </p:cNvPicPr>
          <p:nvPr/>
        </p:nvPicPr>
        <p:blipFill>
          <a:blip r:embed="rId4"/>
          <a:stretch>
            <a:fillRect/>
          </a:stretch>
        </p:blipFill>
        <p:spPr>
          <a:xfrm>
            <a:off x="1445351" y="1117075"/>
            <a:ext cx="6713911" cy="12196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swoosh only.pdf">
            <a:extLst>
              <a:ext uri="{FF2B5EF4-FFF2-40B4-BE49-F238E27FC236}">
                <a16:creationId xmlns:a16="http://schemas.microsoft.com/office/drawing/2014/main" id="{95B3579F-BFF3-EA4D-9B10-5A3F26288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63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91604" y="567269"/>
            <a:ext cx="80438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smtClean="0">
                <a:solidFill>
                  <a:srgbClr val="376092"/>
                </a:solidFill>
                <a:latin typeface="Verdana Bold" panose="020B0804030504040204" pitchFamily="34" charset="0"/>
                <a:ea typeface="Verdana Bold" panose="020B0804030504040204" pitchFamily="34" charset="0"/>
                <a:cs typeface="Verdana Bold" panose="020B0804030504040204" pitchFamily="34" charset="0"/>
              </a:rPr>
              <a:t>6. Execution and Safeguarding of Documents (cont’d)</a:t>
            </a:r>
            <a:endParaRPr lang="en-US" altLang="en-US" sz="2800" b="1" dirty="0">
              <a:solidFill>
                <a:srgbClr val="4F6228"/>
              </a:solidFill>
              <a:latin typeface="Verdana Bold" panose="020B0804030504040204" pitchFamily="34" charset="0"/>
              <a:ea typeface="Verdana Bold" panose="020B0804030504040204" pitchFamily="34" charset="0"/>
              <a:cs typeface="Verdana Bold" panose="020B0804030504040204" pitchFamily="34" charset="0"/>
            </a:endParaRPr>
          </a:p>
        </p:txBody>
      </p:sp>
      <p:sp>
        <p:nvSpPr>
          <p:cNvPr id="16" name="TextBox 4">
            <a:extLst>
              <a:ext uri="{FF2B5EF4-FFF2-40B4-BE49-F238E27FC236}">
                <a16:creationId xmlns:a16="http://schemas.microsoft.com/office/drawing/2014/main" id="{280DAB0D-72A0-F946-9F25-FEBBC79FCD04}"/>
              </a:ext>
            </a:extLst>
          </p:cNvPr>
          <p:cNvSpPr txBox="1">
            <a:spLocks noChangeArrowheads="1"/>
          </p:cNvSpPr>
          <p:nvPr/>
        </p:nvSpPr>
        <p:spPr bwMode="auto">
          <a:xfrm>
            <a:off x="918496" y="2248177"/>
            <a:ext cx="9698037" cy="281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50000"/>
              </a:lnSpc>
            </a:pPr>
            <a:r>
              <a:rPr lang="en-US" sz="1800" u="sng" dirty="0" smtClean="0">
                <a:latin typeface="Verdana" panose="020B0604030504040204" pitchFamily="34" charset="0"/>
                <a:ea typeface="Verdana" panose="020B0604030504040204" pitchFamily="34" charset="0"/>
                <a:cs typeface="Verdana" panose="020B0604030504040204" pitchFamily="34" charset="0"/>
              </a:rPr>
              <a:t>Advance Directive</a:t>
            </a:r>
          </a:p>
          <a:p>
            <a:pPr marL="1028700" lvl="1">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Signed by the client in front of either:</a:t>
            </a:r>
          </a:p>
          <a:p>
            <a:pPr marL="1428750" lvl="2">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2 Witnesses (who sign and complete witness details) OR</a:t>
            </a:r>
          </a:p>
          <a:p>
            <a:pPr marL="1428750" lvl="2">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Notary (who signs, stamps and completes notary details)</a:t>
            </a:r>
          </a:p>
          <a:p>
            <a:pPr marL="1028700" lvl="1">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Signed by each healthcare representative</a:t>
            </a:r>
            <a:endParaRPr lang="en-US" sz="18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lvl="1" indent="0">
              <a:lnSpc>
                <a:spcPct val="150000"/>
              </a:lnSpc>
              <a:buNone/>
            </a:pPr>
            <a:endParaRPr lang="en-US" sz="14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97B7E83F-381E-EA45-9831-00C76BF3FD66}"/>
              </a:ext>
            </a:extLst>
          </p:cNvPr>
          <p:cNvPicPr>
            <a:picLocks noChangeAspect="1"/>
          </p:cNvPicPr>
          <p:nvPr/>
        </p:nvPicPr>
        <p:blipFill>
          <a:blip r:embed="rId4"/>
          <a:stretch>
            <a:fillRect/>
          </a:stretch>
        </p:blipFill>
        <p:spPr>
          <a:xfrm>
            <a:off x="9494853" y="6165658"/>
            <a:ext cx="2274242" cy="413141"/>
          </a:xfrm>
          <a:prstGeom prst="rect">
            <a:avLst/>
          </a:prstGeom>
        </p:spPr>
      </p:pic>
    </p:spTree>
    <p:extLst>
      <p:ext uri="{BB962C8B-B14F-4D97-AF65-F5344CB8AC3E}">
        <p14:creationId xmlns:p14="http://schemas.microsoft.com/office/powerpoint/2010/main" val="241305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swoosh only.pdf">
            <a:extLst>
              <a:ext uri="{FF2B5EF4-FFF2-40B4-BE49-F238E27FC236}">
                <a16:creationId xmlns:a16="http://schemas.microsoft.com/office/drawing/2014/main" id="{95B3579F-BFF3-EA4D-9B10-5A3F26288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63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91604" y="567269"/>
            <a:ext cx="80438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smtClean="0">
                <a:solidFill>
                  <a:srgbClr val="376092"/>
                </a:solidFill>
                <a:latin typeface="Verdana Bold" panose="020B0804030504040204" pitchFamily="34" charset="0"/>
                <a:ea typeface="Verdana Bold" panose="020B0804030504040204" pitchFamily="34" charset="0"/>
                <a:cs typeface="Verdana Bold" panose="020B0804030504040204" pitchFamily="34" charset="0"/>
              </a:rPr>
              <a:t>6. Execution and Safeguarding of Documents (cont’d)</a:t>
            </a:r>
            <a:endParaRPr lang="en-US" altLang="en-US" sz="2800" b="1" dirty="0">
              <a:solidFill>
                <a:srgbClr val="4F6228"/>
              </a:solidFill>
              <a:latin typeface="Verdana Bold" panose="020B0804030504040204" pitchFamily="34" charset="0"/>
              <a:ea typeface="Verdana Bold" panose="020B0804030504040204" pitchFamily="34" charset="0"/>
              <a:cs typeface="Verdana Bold" panose="020B0804030504040204" pitchFamily="34" charset="0"/>
            </a:endParaRPr>
          </a:p>
        </p:txBody>
      </p:sp>
      <p:sp>
        <p:nvSpPr>
          <p:cNvPr id="16" name="TextBox 4">
            <a:extLst>
              <a:ext uri="{FF2B5EF4-FFF2-40B4-BE49-F238E27FC236}">
                <a16:creationId xmlns:a16="http://schemas.microsoft.com/office/drawing/2014/main" id="{280DAB0D-72A0-F946-9F25-FEBBC79FCD04}"/>
              </a:ext>
            </a:extLst>
          </p:cNvPr>
          <p:cNvSpPr txBox="1">
            <a:spLocks noChangeArrowheads="1"/>
          </p:cNvSpPr>
          <p:nvPr/>
        </p:nvSpPr>
        <p:spPr bwMode="auto">
          <a:xfrm>
            <a:off x="918496" y="2271901"/>
            <a:ext cx="9698037" cy="281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50000"/>
              </a:lnSpc>
            </a:pPr>
            <a:r>
              <a:rPr lang="en-US" sz="1800" u="sng" dirty="0" smtClean="0">
                <a:latin typeface="Verdana" panose="020B0604030504040204" pitchFamily="34" charset="0"/>
                <a:ea typeface="Verdana" panose="020B0604030504040204" pitchFamily="34" charset="0"/>
                <a:cs typeface="Verdana" panose="020B0604030504040204" pitchFamily="34" charset="0"/>
              </a:rPr>
              <a:t>Trust</a:t>
            </a:r>
            <a:endParaRPr lang="en-US" sz="1800" u="sng" dirty="0">
              <a:latin typeface="Verdana" panose="020B0604030504040204" pitchFamily="34" charset="0"/>
              <a:ea typeface="Verdana" panose="020B0604030504040204" pitchFamily="34" charset="0"/>
              <a:cs typeface="Verdana" panose="020B0604030504040204" pitchFamily="34" charset="0"/>
            </a:endParaRPr>
          </a:p>
          <a:p>
            <a:pPr marL="1028700" lvl="1">
              <a:lnSpc>
                <a:spcPct val="150000"/>
              </a:lnSpc>
            </a:pPr>
            <a:r>
              <a:rPr lang="en-US" sz="1800" dirty="0">
                <a:latin typeface="Verdana" panose="020B0604030504040204" pitchFamily="34" charset="0"/>
                <a:ea typeface="Verdana" panose="020B0604030504040204" pitchFamily="34" charset="0"/>
                <a:cs typeface="Verdana" panose="020B0604030504040204" pitchFamily="34" charset="0"/>
              </a:rPr>
              <a:t>Signed by </a:t>
            </a:r>
            <a:r>
              <a:rPr lang="en-US" sz="1800" dirty="0" smtClean="0">
                <a:latin typeface="Verdana" panose="020B0604030504040204" pitchFamily="34" charset="0"/>
                <a:ea typeface="Verdana" panose="020B0604030504040204" pitchFamily="34" charset="0"/>
                <a:cs typeface="Verdana" panose="020B0604030504040204" pitchFamily="34" charset="0"/>
              </a:rPr>
              <a:t>Settlor(s) – recommend signatures be notarized</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1028700" lvl="1">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Signed by Trustee(s) – recommend signatures be notarized</a:t>
            </a:r>
          </a:p>
          <a:p>
            <a:pPr marL="285750">
              <a:lnSpc>
                <a:spcPct val="100000"/>
              </a:lnSpc>
              <a:buNone/>
            </a:pPr>
            <a:r>
              <a:rPr lang="en-US" sz="1800" dirty="0" smtClean="0">
                <a:latin typeface="Verdana" panose="020B0604030504040204" pitchFamily="34" charset="0"/>
                <a:ea typeface="Verdana" panose="020B0604030504040204" pitchFamily="34" charset="0"/>
                <a:cs typeface="Verdana" panose="020B0604030504040204" pitchFamily="34" charset="0"/>
              </a:rPr>
              <a:t>Trust related documents:  Certification of Trust and trust funding documents (i.e. – deeds, business entity assignments, bills of sale, all-inclusive assignments)</a:t>
            </a:r>
            <a:endParaRPr lang="en-US" sz="1800" dirty="0">
              <a:latin typeface="Verdana" panose="020B0604030504040204" pitchFamily="34" charset="0"/>
              <a:ea typeface="Verdana" panose="020B0604030504040204" pitchFamily="34" charset="0"/>
              <a:cs typeface="Verdana" panose="020B0604030504040204" pitchFamily="34" charset="0"/>
            </a:endParaRPr>
          </a:p>
          <a:p>
            <a:pPr lvl="1" indent="0">
              <a:lnSpc>
                <a:spcPct val="150000"/>
              </a:lnSpc>
              <a:buNone/>
            </a:pPr>
            <a:endParaRPr lang="en-US" sz="14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97B7E83F-381E-EA45-9831-00C76BF3FD66}"/>
              </a:ext>
            </a:extLst>
          </p:cNvPr>
          <p:cNvPicPr>
            <a:picLocks noChangeAspect="1"/>
          </p:cNvPicPr>
          <p:nvPr/>
        </p:nvPicPr>
        <p:blipFill>
          <a:blip r:embed="rId4"/>
          <a:stretch>
            <a:fillRect/>
          </a:stretch>
        </p:blipFill>
        <p:spPr>
          <a:xfrm>
            <a:off x="9494853" y="6165658"/>
            <a:ext cx="2274242" cy="413141"/>
          </a:xfrm>
          <a:prstGeom prst="rect">
            <a:avLst/>
          </a:prstGeom>
        </p:spPr>
      </p:pic>
    </p:spTree>
    <p:extLst>
      <p:ext uri="{BB962C8B-B14F-4D97-AF65-F5344CB8AC3E}">
        <p14:creationId xmlns:p14="http://schemas.microsoft.com/office/powerpoint/2010/main" val="121367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swoosh only.pdf">
            <a:extLst>
              <a:ext uri="{FF2B5EF4-FFF2-40B4-BE49-F238E27FC236}">
                <a16:creationId xmlns:a16="http://schemas.microsoft.com/office/drawing/2014/main" id="{95B3579F-BFF3-EA4D-9B10-5A3F26288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63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91604" y="567269"/>
            <a:ext cx="80438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smtClean="0">
                <a:solidFill>
                  <a:srgbClr val="376092"/>
                </a:solidFill>
                <a:latin typeface="Verdana Bold" panose="020B0804030504040204" pitchFamily="34" charset="0"/>
                <a:ea typeface="Verdana Bold" panose="020B0804030504040204" pitchFamily="34" charset="0"/>
                <a:cs typeface="Verdana Bold" panose="020B0804030504040204" pitchFamily="34" charset="0"/>
              </a:rPr>
              <a:t>7. Post-Mortem Administration Generally</a:t>
            </a:r>
            <a:endParaRPr lang="en-US" altLang="en-US" sz="2800" b="1" dirty="0">
              <a:solidFill>
                <a:srgbClr val="4F6228"/>
              </a:solidFill>
              <a:latin typeface="Verdana Bold" panose="020B0804030504040204" pitchFamily="34" charset="0"/>
              <a:ea typeface="Verdana Bold" panose="020B0804030504040204" pitchFamily="34" charset="0"/>
              <a:cs typeface="Verdana Bold" panose="020B0804030504040204" pitchFamily="34" charset="0"/>
            </a:endParaRPr>
          </a:p>
        </p:txBody>
      </p:sp>
      <p:sp>
        <p:nvSpPr>
          <p:cNvPr id="16" name="TextBox 4">
            <a:extLst>
              <a:ext uri="{FF2B5EF4-FFF2-40B4-BE49-F238E27FC236}">
                <a16:creationId xmlns:a16="http://schemas.microsoft.com/office/drawing/2014/main" id="{280DAB0D-72A0-F946-9F25-FEBBC79FCD04}"/>
              </a:ext>
            </a:extLst>
          </p:cNvPr>
          <p:cNvSpPr txBox="1">
            <a:spLocks noChangeArrowheads="1"/>
          </p:cNvSpPr>
          <p:nvPr/>
        </p:nvSpPr>
        <p:spPr bwMode="auto">
          <a:xfrm>
            <a:off x="918496" y="1931654"/>
            <a:ext cx="9698037"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Gather details on the decedent (death certificate)</a:t>
            </a:r>
          </a:p>
          <a:p>
            <a:pPr marL="285750" indent="-285750">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Get basic asset inventory to evaluate whether probate is needed</a:t>
            </a:r>
          </a:p>
          <a:p>
            <a:pPr marL="285750" indent="-285750">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Start evaluating creditors</a:t>
            </a:r>
          </a:p>
          <a:p>
            <a:pPr marL="285750" indent="-285750">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Review documents (and family tree) to get a sense of interested persons</a:t>
            </a:r>
            <a:endParaRPr lang="en-US" sz="14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97B7E83F-381E-EA45-9831-00C76BF3FD66}"/>
              </a:ext>
            </a:extLst>
          </p:cNvPr>
          <p:cNvPicPr>
            <a:picLocks noChangeAspect="1"/>
          </p:cNvPicPr>
          <p:nvPr/>
        </p:nvPicPr>
        <p:blipFill>
          <a:blip r:embed="rId4"/>
          <a:stretch>
            <a:fillRect/>
          </a:stretch>
        </p:blipFill>
        <p:spPr>
          <a:xfrm>
            <a:off x="9494853" y="6165658"/>
            <a:ext cx="2274242" cy="413141"/>
          </a:xfrm>
          <a:prstGeom prst="rect">
            <a:avLst/>
          </a:prstGeom>
        </p:spPr>
      </p:pic>
    </p:spTree>
    <p:extLst>
      <p:ext uri="{BB962C8B-B14F-4D97-AF65-F5344CB8AC3E}">
        <p14:creationId xmlns:p14="http://schemas.microsoft.com/office/powerpoint/2010/main" val="2002843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swoosh only.pdf">
            <a:extLst>
              <a:ext uri="{FF2B5EF4-FFF2-40B4-BE49-F238E27FC236}">
                <a16:creationId xmlns:a16="http://schemas.microsoft.com/office/drawing/2014/main" id="{95B3579F-BFF3-EA4D-9B10-5A3F26288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63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91604" y="567269"/>
            <a:ext cx="80438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smtClean="0">
                <a:solidFill>
                  <a:srgbClr val="376092"/>
                </a:solidFill>
                <a:latin typeface="Verdana Bold" panose="020B0804030504040204" pitchFamily="34" charset="0"/>
                <a:ea typeface="Verdana Bold" panose="020B0804030504040204" pitchFamily="34" charset="0"/>
                <a:cs typeface="Verdana Bold" panose="020B0804030504040204" pitchFamily="34" charset="0"/>
              </a:rPr>
              <a:t>8. Probate Administration</a:t>
            </a:r>
            <a:endParaRPr lang="en-US" altLang="en-US" sz="2800" b="1" dirty="0">
              <a:solidFill>
                <a:srgbClr val="4F6228"/>
              </a:solidFill>
              <a:latin typeface="Verdana Bold" panose="020B0804030504040204" pitchFamily="34" charset="0"/>
              <a:ea typeface="Verdana Bold" panose="020B0804030504040204" pitchFamily="34" charset="0"/>
              <a:cs typeface="Verdana Bold" panose="020B0804030504040204" pitchFamily="34" charset="0"/>
            </a:endParaRPr>
          </a:p>
        </p:txBody>
      </p:sp>
      <p:sp>
        <p:nvSpPr>
          <p:cNvPr id="16" name="TextBox 4">
            <a:extLst>
              <a:ext uri="{FF2B5EF4-FFF2-40B4-BE49-F238E27FC236}">
                <a16:creationId xmlns:a16="http://schemas.microsoft.com/office/drawing/2014/main" id="{280DAB0D-72A0-F946-9F25-FEBBC79FCD04}"/>
              </a:ext>
            </a:extLst>
          </p:cNvPr>
          <p:cNvSpPr txBox="1">
            <a:spLocks noChangeArrowheads="1"/>
          </p:cNvSpPr>
          <p:nvPr/>
        </p:nvSpPr>
        <p:spPr bwMode="auto">
          <a:xfrm>
            <a:off x="918496" y="1534056"/>
            <a:ext cx="9698037"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Initiating the Probate:</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1028700" lvl="1">
              <a:lnSpc>
                <a:spcPct val="150000"/>
              </a:lnSpc>
            </a:pPr>
            <a:r>
              <a:rPr lang="en-US" sz="1600" u="sng" dirty="0" smtClean="0">
                <a:latin typeface="Verdana" panose="020B0604030504040204" pitchFamily="34" charset="0"/>
                <a:ea typeface="Verdana" panose="020B0604030504040204" pitchFamily="34" charset="0"/>
                <a:cs typeface="Verdana" panose="020B0604030504040204" pitchFamily="34" charset="0"/>
              </a:rPr>
              <a:t>Petition for Probate</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pPr marL="1428750" lvl="2">
              <a:lnSpc>
                <a:spcPct val="150000"/>
              </a:lnSpc>
            </a:pPr>
            <a:r>
              <a:rPr lang="en-US" sz="1400" dirty="0" smtClean="0">
                <a:latin typeface="Verdana" panose="020B0604030504040204" pitchFamily="34" charset="0"/>
                <a:ea typeface="Verdana" panose="020B0604030504040204" pitchFamily="34" charset="0"/>
                <a:cs typeface="Verdana" panose="020B0604030504040204" pitchFamily="34" charset="0"/>
              </a:rPr>
              <a:t>Testate or intestate</a:t>
            </a:r>
          </a:p>
          <a:p>
            <a:pPr marL="1428750" lvl="2">
              <a:lnSpc>
                <a:spcPct val="150000"/>
              </a:lnSpc>
            </a:pPr>
            <a:r>
              <a:rPr lang="en-US" sz="1400" dirty="0" smtClean="0">
                <a:latin typeface="Verdana" panose="020B0604030504040204" pitchFamily="34" charset="0"/>
                <a:ea typeface="Verdana" panose="020B0604030504040204" pitchFamily="34" charset="0"/>
                <a:cs typeface="Verdana" panose="020B0604030504040204" pitchFamily="34" charset="0"/>
              </a:rPr>
              <a:t>PR qualification and bonding</a:t>
            </a:r>
          </a:p>
          <a:p>
            <a:pPr marL="1428750" lvl="2">
              <a:lnSpc>
                <a:spcPct val="150000"/>
              </a:lnSpc>
            </a:pPr>
            <a:r>
              <a:rPr lang="en-US" sz="1400" dirty="0" smtClean="0">
                <a:latin typeface="Verdana" panose="020B0604030504040204" pitchFamily="34" charset="0"/>
                <a:ea typeface="Verdana" panose="020B0604030504040204" pitchFamily="34" charset="0"/>
                <a:cs typeface="Verdana" panose="020B0604030504040204" pitchFamily="34" charset="0"/>
              </a:rPr>
              <a:t>Decedent details and venue</a:t>
            </a:r>
          </a:p>
          <a:p>
            <a:pPr marL="1428750" lvl="2">
              <a:lnSpc>
                <a:spcPct val="150000"/>
              </a:lnSpc>
            </a:pPr>
            <a:r>
              <a:rPr lang="en-US" sz="1400" dirty="0" smtClean="0">
                <a:latin typeface="Verdana" panose="020B0604030504040204" pitchFamily="34" charset="0"/>
                <a:ea typeface="Verdana" panose="020B0604030504040204" pitchFamily="34" charset="0"/>
                <a:cs typeface="Verdana" panose="020B0604030504040204" pitchFamily="34" charset="0"/>
              </a:rPr>
              <a:t>Basic assets subject to probate</a:t>
            </a:r>
          </a:p>
          <a:p>
            <a:pPr marL="1428750" lvl="2">
              <a:lnSpc>
                <a:spcPct val="150000"/>
              </a:lnSpc>
            </a:pPr>
            <a:r>
              <a:rPr lang="en-US" sz="1400" dirty="0" smtClean="0">
                <a:latin typeface="Verdana" panose="020B0604030504040204" pitchFamily="34" charset="0"/>
                <a:ea typeface="Verdana" panose="020B0604030504040204" pitchFamily="34" charset="0"/>
                <a:cs typeface="Verdana" panose="020B0604030504040204" pitchFamily="34" charset="0"/>
              </a:rPr>
              <a:t>Interested persons required to be disclosed</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1028700" lvl="1">
              <a:lnSpc>
                <a:spcPct val="150000"/>
              </a:lnSpc>
            </a:pPr>
            <a:r>
              <a:rPr lang="en-US" sz="1600" u="sng" dirty="0" smtClean="0">
                <a:latin typeface="Verdana" panose="020B0604030504040204" pitchFamily="34" charset="0"/>
                <a:ea typeface="Verdana" panose="020B0604030504040204" pitchFamily="34" charset="0"/>
                <a:cs typeface="Verdana" panose="020B0604030504040204" pitchFamily="34" charset="0"/>
              </a:rPr>
              <a:t>Proposed Limited Judgment</a:t>
            </a:r>
          </a:p>
          <a:p>
            <a:pPr marL="1428750" lvl="2">
              <a:lnSpc>
                <a:spcPct val="150000"/>
              </a:lnSpc>
            </a:pPr>
            <a:r>
              <a:rPr lang="en-US" sz="1400" dirty="0" smtClean="0">
                <a:latin typeface="Verdana" panose="020B0604030504040204" pitchFamily="34" charset="0"/>
                <a:ea typeface="Verdana" panose="020B0604030504040204" pitchFamily="34" charset="0"/>
                <a:cs typeface="Verdana" panose="020B0604030504040204" pitchFamily="34" charset="0"/>
              </a:rPr>
              <a:t>Admitting Will to probate (if there is one)</a:t>
            </a:r>
          </a:p>
          <a:p>
            <a:pPr marL="1428750" lvl="2">
              <a:lnSpc>
                <a:spcPct val="150000"/>
              </a:lnSpc>
            </a:pPr>
            <a:r>
              <a:rPr lang="en-US" sz="1400" dirty="0" smtClean="0">
                <a:latin typeface="Verdana" panose="020B0604030504040204" pitchFamily="34" charset="0"/>
                <a:ea typeface="Verdana" panose="020B0604030504040204" pitchFamily="34" charset="0"/>
                <a:cs typeface="Verdana" panose="020B0604030504040204" pitchFamily="34" charset="0"/>
              </a:rPr>
              <a:t>Appointing PR</a:t>
            </a:r>
          </a:p>
          <a:p>
            <a:pPr marL="1428750" lvl="2">
              <a:lnSpc>
                <a:spcPct val="150000"/>
              </a:lnSpc>
            </a:pPr>
            <a:r>
              <a:rPr lang="en-US" sz="1400" dirty="0" smtClean="0">
                <a:latin typeface="Verdana" panose="020B0604030504040204" pitchFamily="34" charset="0"/>
                <a:ea typeface="Verdana" panose="020B0604030504040204" pitchFamily="34" charset="0"/>
                <a:cs typeface="Verdana" panose="020B0604030504040204" pitchFamily="34" charset="0"/>
              </a:rPr>
              <a:t>Addressing bond and issuance of Letters</a:t>
            </a:r>
          </a:p>
          <a:p>
            <a:pPr marL="57150">
              <a:lnSpc>
                <a:spcPct val="150000"/>
              </a:lnSpc>
              <a:buNone/>
            </a:pPr>
            <a:r>
              <a:rPr lang="en-US" sz="2200" dirty="0" smtClean="0">
                <a:latin typeface="Verdana" panose="020B0604030504040204" pitchFamily="34" charset="0"/>
                <a:ea typeface="Verdana" panose="020B0604030504040204" pitchFamily="34" charset="0"/>
                <a:cs typeface="Verdana" panose="020B0604030504040204" pitchFamily="34" charset="0"/>
              </a:rPr>
              <a:t>	</a:t>
            </a:r>
            <a:r>
              <a:rPr lang="en-US" sz="1600" dirty="0" smtClean="0">
                <a:latin typeface="Verdana" panose="020B0604030504040204" pitchFamily="34" charset="0"/>
                <a:ea typeface="Verdana" panose="020B0604030504040204" pitchFamily="34" charset="0"/>
                <a:cs typeface="Verdana" panose="020B0604030504040204" pitchFamily="34" charset="0"/>
              </a:rPr>
              <a:t>*Original Will must be sent to court.</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97B7E83F-381E-EA45-9831-00C76BF3FD66}"/>
              </a:ext>
            </a:extLst>
          </p:cNvPr>
          <p:cNvPicPr>
            <a:picLocks noChangeAspect="1"/>
          </p:cNvPicPr>
          <p:nvPr/>
        </p:nvPicPr>
        <p:blipFill>
          <a:blip r:embed="rId4"/>
          <a:stretch>
            <a:fillRect/>
          </a:stretch>
        </p:blipFill>
        <p:spPr>
          <a:xfrm>
            <a:off x="9494853" y="6165658"/>
            <a:ext cx="2274242" cy="413141"/>
          </a:xfrm>
          <a:prstGeom prst="rect">
            <a:avLst/>
          </a:prstGeom>
        </p:spPr>
      </p:pic>
    </p:spTree>
    <p:extLst>
      <p:ext uri="{BB962C8B-B14F-4D97-AF65-F5344CB8AC3E}">
        <p14:creationId xmlns:p14="http://schemas.microsoft.com/office/powerpoint/2010/main" val="2323626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swoosh only.pdf">
            <a:extLst>
              <a:ext uri="{FF2B5EF4-FFF2-40B4-BE49-F238E27FC236}">
                <a16:creationId xmlns:a16="http://schemas.microsoft.com/office/drawing/2014/main" id="{95B3579F-BFF3-EA4D-9B10-5A3F26288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63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91604" y="567269"/>
            <a:ext cx="80438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smtClean="0">
                <a:solidFill>
                  <a:srgbClr val="376092"/>
                </a:solidFill>
                <a:latin typeface="Verdana Bold" panose="020B0804030504040204" pitchFamily="34" charset="0"/>
                <a:ea typeface="Verdana Bold" panose="020B0804030504040204" pitchFamily="34" charset="0"/>
                <a:cs typeface="Verdana Bold" panose="020B0804030504040204" pitchFamily="34" charset="0"/>
              </a:rPr>
              <a:t>8. Probate Administration (cont’d)</a:t>
            </a:r>
            <a:endParaRPr lang="en-US" altLang="en-US" sz="2800" b="1" dirty="0">
              <a:solidFill>
                <a:srgbClr val="4F6228"/>
              </a:solidFill>
              <a:latin typeface="Verdana Bold" panose="020B0804030504040204" pitchFamily="34" charset="0"/>
              <a:ea typeface="Verdana Bold" panose="020B0804030504040204" pitchFamily="34" charset="0"/>
              <a:cs typeface="Verdana Bold" panose="020B0804030504040204" pitchFamily="34" charset="0"/>
            </a:endParaRPr>
          </a:p>
        </p:txBody>
      </p:sp>
      <p:sp>
        <p:nvSpPr>
          <p:cNvPr id="16" name="TextBox 4">
            <a:extLst>
              <a:ext uri="{FF2B5EF4-FFF2-40B4-BE49-F238E27FC236}">
                <a16:creationId xmlns:a16="http://schemas.microsoft.com/office/drawing/2014/main" id="{280DAB0D-72A0-F946-9F25-FEBBC79FCD04}"/>
              </a:ext>
            </a:extLst>
          </p:cNvPr>
          <p:cNvSpPr txBox="1">
            <a:spLocks noChangeArrowheads="1"/>
          </p:cNvSpPr>
          <p:nvPr/>
        </p:nvSpPr>
        <p:spPr bwMode="auto">
          <a:xfrm>
            <a:off x="918496" y="2219856"/>
            <a:ext cx="9698037" cy="233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50000"/>
              </a:lnSpc>
            </a:pPr>
            <a:r>
              <a:rPr lang="en-US" sz="1800" u="sng" dirty="0" smtClean="0">
                <a:latin typeface="Verdana" panose="020B0604030504040204" pitchFamily="34" charset="0"/>
                <a:ea typeface="Verdana" panose="020B0604030504040204" pitchFamily="34" charset="0"/>
                <a:cs typeface="Verdana" panose="020B0604030504040204" pitchFamily="34" charset="0"/>
              </a:rPr>
              <a:t>Notices</a:t>
            </a:r>
            <a:r>
              <a:rPr lang="en-US" sz="1800" dirty="0" smtClean="0">
                <a:latin typeface="Verdana" panose="020B0604030504040204" pitchFamily="34" charset="0"/>
                <a:ea typeface="Verdana" panose="020B0604030504040204" pitchFamily="34" charset="0"/>
                <a:cs typeface="Verdana" panose="020B0604030504040204" pitchFamily="34" charset="0"/>
              </a:rPr>
              <a:t>:  Once the PR is appointed they are responsible for various notices:</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1428750" lvl="2">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Heirs and Devisees receive notice</a:t>
            </a:r>
          </a:p>
          <a:p>
            <a:pPr marL="1428750" lvl="2">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State Agencies</a:t>
            </a:r>
          </a:p>
          <a:p>
            <a:pPr marL="1428750" lvl="2">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Publication of Notice</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1200150" lvl="2" indent="0">
              <a:lnSpc>
                <a:spcPct val="150000"/>
              </a:lnSpc>
              <a:buNone/>
            </a:pPr>
            <a:endParaRPr lang="en-US" sz="14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97B7E83F-381E-EA45-9831-00C76BF3FD66}"/>
              </a:ext>
            </a:extLst>
          </p:cNvPr>
          <p:cNvPicPr>
            <a:picLocks noChangeAspect="1"/>
          </p:cNvPicPr>
          <p:nvPr/>
        </p:nvPicPr>
        <p:blipFill>
          <a:blip r:embed="rId4"/>
          <a:stretch>
            <a:fillRect/>
          </a:stretch>
        </p:blipFill>
        <p:spPr>
          <a:xfrm>
            <a:off x="9494853" y="6165658"/>
            <a:ext cx="2274242" cy="413141"/>
          </a:xfrm>
          <a:prstGeom prst="rect">
            <a:avLst/>
          </a:prstGeom>
        </p:spPr>
      </p:pic>
    </p:spTree>
    <p:extLst>
      <p:ext uri="{BB962C8B-B14F-4D97-AF65-F5344CB8AC3E}">
        <p14:creationId xmlns:p14="http://schemas.microsoft.com/office/powerpoint/2010/main" val="1573265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swoosh only.pdf">
            <a:extLst>
              <a:ext uri="{FF2B5EF4-FFF2-40B4-BE49-F238E27FC236}">
                <a16:creationId xmlns:a16="http://schemas.microsoft.com/office/drawing/2014/main" id="{95B3579F-BFF3-EA4D-9B10-5A3F26288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29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91604" y="567269"/>
            <a:ext cx="80438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smtClean="0">
                <a:solidFill>
                  <a:srgbClr val="376092"/>
                </a:solidFill>
                <a:latin typeface="Verdana Bold" panose="020B0804030504040204" pitchFamily="34" charset="0"/>
                <a:ea typeface="Verdana Bold" panose="020B0804030504040204" pitchFamily="34" charset="0"/>
                <a:cs typeface="Verdana Bold" panose="020B0804030504040204" pitchFamily="34" charset="0"/>
              </a:rPr>
              <a:t>8. Probate Administration (cont’d)</a:t>
            </a:r>
            <a:endParaRPr lang="en-US" altLang="en-US" sz="2800" b="1" dirty="0">
              <a:solidFill>
                <a:srgbClr val="4F6228"/>
              </a:solidFill>
              <a:latin typeface="Verdana Bold" panose="020B0804030504040204" pitchFamily="34" charset="0"/>
              <a:ea typeface="Verdana Bold" panose="020B0804030504040204" pitchFamily="34" charset="0"/>
              <a:cs typeface="Verdana Bold" panose="020B0804030504040204" pitchFamily="34" charset="0"/>
            </a:endParaRPr>
          </a:p>
        </p:txBody>
      </p:sp>
      <p:sp>
        <p:nvSpPr>
          <p:cNvPr id="16" name="TextBox 4">
            <a:extLst>
              <a:ext uri="{FF2B5EF4-FFF2-40B4-BE49-F238E27FC236}">
                <a16:creationId xmlns:a16="http://schemas.microsoft.com/office/drawing/2014/main" id="{280DAB0D-72A0-F946-9F25-FEBBC79FCD04}"/>
              </a:ext>
            </a:extLst>
          </p:cNvPr>
          <p:cNvSpPr txBox="1">
            <a:spLocks noChangeArrowheads="1"/>
          </p:cNvSpPr>
          <p:nvPr/>
        </p:nvSpPr>
        <p:spPr bwMode="auto">
          <a:xfrm>
            <a:off x="868938" y="2114312"/>
            <a:ext cx="9698037" cy="274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50000"/>
              </a:lnSpc>
            </a:pPr>
            <a:r>
              <a:rPr lang="en-US" sz="1800" u="sng" dirty="0" smtClean="0">
                <a:latin typeface="Verdana" panose="020B0604030504040204" pitchFamily="34" charset="0"/>
                <a:ea typeface="Verdana" panose="020B0604030504040204" pitchFamily="34" charset="0"/>
                <a:cs typeface="Verdana" panose="020B0604030504040204" pitchFamily="34" charset="0"/>
              </a:rPr>
              <a:t>Creditors and Claims</a:t>
            </a:r>
            <a:r>
              <a:rPr lang="en-US" sz="1800" dirty="0" smtClean="0">
                <a:latin typeface="Verdana" panose="020B0604030504040204" pitchFamily="34" charset="0"/>
                <a:ea typeface="Verdana" panose="020B0604030504040204" pitchFamily="34" charset="0"/>
                <a:cs typeface="Verdana" panose="020B0604030504040204" pitchFamily="34" charset="0"/>
              </a:rPr>
              <a:t>:  ORS Chapter 115</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1428750" lvl="2">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Provide Notice of Right to Asset Claim to any likely creditors</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1428750" lvl="2">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Promptly calendar disallowance deadline if any claim is received</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1428750" lvl="2">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Any Notice of Disallowance must state the reason for the disallowance</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1200150" lvl="2" indent="0">
              <a:lnSpc>
                <a:spcPct val="150000"/>
              </a:lnSpc>
              <a:buNone/>
            </a:pPr>
            <a:endParaRPr lang="en-US" sz="14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97B7E83F-381E-EA45-9831-00C76BF3FD66}"/>
              </a:ext>
            </a:extLst>
          </p:cNvPr>
          <p:cNvPicPr>
            <a:picLocks noChangeAspect="1"/>
          </p:cNvPicPr>
          <p:nvPr/>
        </p:nvPicPr>
        <p:blipFill>
          <a:blip r:embed="rId4"/>
          <a:stretch>
            <a:fillRect/>
          </a:stretch>
        </p:blipFill>
        <p:spPr>
          <a:xfrm>
            <a:off x="9494853" y="6165658"/>
            <a:ext cx="2274242" cy="413141"/>
          </a:xfrm>
          <a:prstGeom prst="rect">
            <a:avLst/>
          </a:prstGeom>
        </p:spPr>
      </p:pic>
    </p:spTree>
    <p:extLst>
      <p:ext uri="{BB962C8B-B14F-4D97-AF65-F5344CB8AC3E}">
        <p14:creationId xmlns:p14="http://schemas.microsoft.com/office/powerpoint/2010/main" val="3838792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swoosh only.pdf">
            <a:extLst>
              <a:ext uri="{FF2B5EF4-FFF2-40B4-BE49-F238E27FC236}">
                <a16:creationId xmlns:a16="http://schemas.microsoft.com/office/drawing/2014/main" id="{95B3579F-BFF3-EA4D-9B10-5A3F26288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63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91604" y="567269"/>
            <a:ext cx="80438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smtClean="0">
                <a:solidFill>
                  <a:srgbClr val="376092"/>
                </a:solidFill>
                <a:latin typeface="Verdana Bold" panose="020B0804030504040204" pitchFamily="34" charset="0"/>
                <a:ea typeface="Verdana Bold" panose="020B0804030504040204" pitchFamily="34" charset="0"/>
                <a:cs typeface="Verdana Bold" panose="020B0804030504040204" pitchFamily="34" charset="0"/>
              </a:rPr>
              <a:t>8. Probate Administration (cont’d)</a:t>
            </a:r>
            <a:endParaRPr lang="en-US" altLang="en-US" sz="2800" b="1" dirty="0">
              <a:solidFill>
                <a:srgbClr val="4F6228"/>
              </a:solidFill>
              <a:latin typeface="Verdana Bold" panose="020B0804030504040204" pitchFamily="34" charset="0"/>
              <a:ea typeface="Verdana Bold" panose="020B0804030504040204" pitchFamily="34" charset="0"/>
              <a:cs typeface="Verdana Bold" panose="020B0804030504040204" pitchFamily="34" charset="0"/>
            </a:endParaRPr>
          </a:p>
        </p:txBody>
      </p:sp>
      <p:sp>
        <p:nvSpPr>
          <p:cNvPr id="16" name="TextBox 4">
            <a:extLst>
              <a:ext uri="{FF2B5EF4-FFF2-40B4-BE49-F238E27FC236}">
                <a16:creationId xmlns:a16="http://schemas.microsoft.com/office/drawing/2014/main" id="{280DAB0D-72A0-F946-9F25-FEBBC79FCD04}"/>
              </a:ext>
            </a:extLst>
          </p:cNvPr>
          <p:cNvSpPr txBox="1">
            <a:spLocks noChangeArrowheads="1"/>
          </p:cNvSpPr>
          <p:nvPr/>
        </p:nvSpPr>
        <p:spPr bwMode="auto">
          <a:xfrm>
            <a:off x="918496" y="1986335"/>
            <a:ext cx="9698037"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50000"/>
              </a:lnSpc>
            </a:pPr>
            <a:r>
              <a:rPr lang="en-US" sz="1800" u="sng" dirty="0" smtClean="0">
                <a:latin typeface="Verdana" panose="020B0604030504040204" pitchFamily="34" charset="0"/>
                <a:ea typeface="Verdana" panose="020B0604030504040204" pitchFamily="34" charset="0"/>
                <a:cs typeface="Verdana" panose="020B0604030504040204" pitchFamily="34" charset="0"/>
              </a:rPr>
              <a:t>Reporting to the Court</a:t>
            </a:r>
            <a:endParaRPr lang="en-US" sz="1800" u="sng" dirty="0">
              <a:latin typeface="Verdana" panose="020B0604030504040204" pitchFamily="34" charset="0"/>
              <a:ea typeface="Verdana" panose="020B0604030504040204" pitchFamily="34" charset="0"/>
              <a:cs typeface="Verdana" panose="020B0604030504040204" pitchFamily="34" charset="0"/>
            </a:endParaRPr>
          </a:p>
          <a:p>
            <a:pPr marL="1428750" lvl="2">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Inventory</a:t>
            </a:r>
          </a:p>
          <a:p>
            <a:pPr marL="1428750" lvl="2">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Proof of Notices</a:t>
            </a:r>
          </a:p>
          <a:p>
            <a:pPr marL="1428750" lvl="2">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Statement of Compliance</a:t>
            </a:r>
          </a:p>
          <a:p>
            <a:pPr marL="1428750" lvl="2">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Annual Accountings</a:t>
            </a:r>
          </a:p>
          <a:p>
            <a:pPr marL="800100" lvl="1" indent="0">
              <a:lnSpc>
                <a:spcPct val="150000"/>
              </a:lnSpc>
              <a:buNone/>
            </a:pPr>
            <a:r>
              <a:rPr lang="en-US" sz="1800" dirty="0" smtClean="0">
                <a:latin typeface="Verdana" panose="020B0604030504040204" pitchFamily="34" charset="0"/>
                <a:ea typeface="Verdana" panose="020B0604030504040204" pitchFamily="34" charset="0"/>
                <a:cs typeface="Verdana" panose="020B0604030504040204" pitchFamily="34" charset="0"/>
              </a:rPr>
              <a:t>*Note some counties require PR to complete a fiduciary training class, and proof of completion must be filed</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1200150" lvl="2" indent="0">
              <a:lnSpc>
                <a:spcPct val="150000"/>
              </a:lnSpc>
              <a:buNone/>
            </a:pPr>
            <a:endParaRPr lang="en-US" sz="14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97B7E83F-381E-EA45-9831-00C76BF3FD66}"/>
              </a:ext>
            </a:extLst>
          </p:cNvPr>
          <p:cNvPicPr>
            <a:picLocks noChangeAspect="1"/>
          </p:cNvPicPr>
          <p:nvPr/>
        </p:nvPicPr>
        <p:blipFill>
          <a:blip r:embed="rId4"/>
          <a:stretch>
            <a:fillRect/>
          </a:stretch>
        </p:blipFill>
        <p:spPr>
          <a:xfrm>
            <a:off x="9494853" y="6165658"/>
            <a:ext cx="2274242" cy="413141"/>
          </a:xfrm>
          <a:prstGeom prst="rect">
            <a:avLst/>
          </a:prstGeom>
        </p:spPr>
      </p:pic>
    </p:spTree>
    <p:extLst>
      <p:ext uri="{BB962C8B-B14F-4D97-AF65-F5344CB8AC3E}">
        <p14:creationId xmlns:p14="http://schemas.microsoft.com/office/powerpoint/2010/main" val="2272181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swoosh only.pdf">
            <a:extLst>
              <a:ext uri="{FF2B5EF4-FFF2-40B4-BE49-F238E27FC236}">
                <a16:creationId xmlns:a16="http://schemas.microsoft.com/office/drawing/2014/main" id="{95B3579F-BFF3-EA4D-9B10-5A3F26288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63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91604" y="567269"/>
            <a:ext cx="80438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smtClean="0">
                <a:solidFill>
                  <a:srgbClr val="376092"/>
                </a:solidFill>
                <a:latin typeface="Verdana Bold" panose="020B0804030504040204" pitchFamily="34" charset="0"/>
                <a:ea typeface="Verdana Bold" panose="020B0804030504040204" pitchFamily="34" charset="0"/>
                <a:cs typeface="Verdana Bold" panose="020B0804030504040204" pitchFamily="34" charset="0"/>
              </a:rPr>
              <a:t>8. Probate Administration (cont’d)</a:t>
            </a:r>
            <a:endParaRPr lang="en-US" altLang="en-US" sz="2800" b="1" dirty="0">
              <a:solidFill>
                <a:srgbClr val="4F6228"/>
              </a:solidFill>
              <a:latin typeface="Verdana Bold" panose="020B0804030504040204" pitchFamily="34" charset="0"/>
              <a:ea typeface="Verdana Bold" panose="020B0804030504040204" pitchFamily="34" charset="0"/>
              <a:cs typeface="Verdana Bold" panose="020B0804030504040204" pitchFamily="34" charset="0"/>
            </a:endParaRPr>
          </a:p>
        </p:txBody>
      </p:sp>
      <p:sp>
        <p:nvSpPr>
          <p:cNvPr id="16" name="TextBox 4">
            <a:extLst>
              <a:ext uri="{FF2B5EF4-FFF2-40B4-BE49-F238E27FC236}">
                <a16:creationId xmlns:a16="http://schemas.microsoft.com/office/drawing/2014/main" id="{280DAB0D-72A0-F946-9F25-FEBBC79FCD04}"/>
              </a:ext>
            </a:extLst>
          </p:cNvPr>
          <p:cNvSpPr txBox="1">
            <a:spLocks noChangeArrowheads="1"/>
          </p:cNvSpPr>
          <p:nvPr/>
        </p:nvSpPr>
        <p:spPr bwMode="auto">
          <a:xfrm>
            <a:off x="918496" y="1534056"/>
            <a:ext cx="9698037" cy="56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50000"/>
              </a:lnSpc>
            </a:pPr>
            <a:r>
              <a:rPr lang="en-US" sz="1800" u="sng" dirty="0" smtClean="0">
                <a:latin typeface="Verdana" panose="020B0604030504040204" pitchFamily="34" charset="0"/>
                <a:ea typeface="Verdana" panose="020B0604030504040204" pitchFamily="34" charset="0"/>
                <a:cs typeface="Verdana" panose="020B0604030504040204" pitchFamily="34" charset="0"/>
              </a:rPr>
              <a:t>Closing the Probate</a:t>
            </a:r>
          </a:p>
          <a:p>
            <a:pPr marL="1028700" lvl="1">
              <a:lnSpc>
                <a:spcPct val="150000"/>
              </a:lnSpc>
            </a:pPr>
            <a:r>
              <a:rPr lang="en-US" sz="1600" u="sng" dirty="0" smtClean="0">
                <a:latin typeface="Verdana" panose="020B0604030504040204" pitchFamily="34" charset="0"/>
                <a:ea typeface="Verdana" panose="020B0604030504040204" pitchFamily="34" charset="0"/>
                <a:cs typeface="Verdana" panose="020B0604030504040204" pitchFamily="34" charset="0"/>
              </a:rPr>
              <a:t>Final Accounting or Statement in Lieu includes a petition for approval of fees and distribution</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pPr marL="1543050" lvl="2" indent="-342900">
              <a:lnSpc>
                <a:spcPct val="150000"/>
              </a:lnSpc>
              <a:buFont typeface="+mj-lt"/>
              <a:buAutoNum type="arabicPeriod"/>
            </a:pPr>
            <a:r>
              <a:rPr lang="en-US" sz="1400" dirty="0" smtClean="0">
                <a:latin typeface="Verdana" panose="020B0604030504040204" pitchFamily="34" charset="0"/>
                <a:ea typeface="Verdana" panose="020B0604030504040204" pitchFamily="34" charset="0"/>
                <a:cs typeface="Verdana" panose="020B0604030504040204" pitchFamily="34" charset="0"/>
              </a:rPr>
              <a:t>PR fee – PR cannot be paid without prior court approval</a:t>
            </a:r>
          </a:p>
          <a:p>
            <a:pPr marL="1543050" lvl="2" indent="-342900">
              <a:lnSpc>
                <a:spcPct val="150000"/>
              </a:lnSpc>
              <a:buFont typeface="+mj-lt"/>
              <a:buAutoNum type="arabicPeriod"/>
            </a:pPr>
            <a:r>
              <a:rPr lang="en-US" sz="1400" dirty="0" smtClean="0">
                <a:latin typeface="Verdana" panose="020B0604030504040204" pitchFamily="34" charset="0"/>
                <a:ea typeface="Verdana" panose="020B0604030504040204" pitchFamily="34" charset="0"/>
                <a:cs typeface="Verdana" panose="020B0604030504040204" pitchFamily="34" charset="0"/>
              </a:rPr>
              <a:t>Attorney fees – attorney cannot be paid without prior court approval</a:t>
            </a:r>
          </a:p>
          <a:p>
            <a:pPr marL="1543050" lvl="2" indent="-342900">
              <a:lnSpc>
                <a:spcPct val="150000"/>
              </a:lnSpc>
              <a:buAutoNum type="arabicPeriod" startAt="3"/>
            </a:pPr>
            <a:r>
              <a:rPr lang="en-US" sz="1400" dirty="0">
                <a:latin typeface="Verdana" panose="020B0604030504040204" pitchFamily="34" charset="0"/>
                <a:ea typeface="Verdana" panose="020B0604030504040204" pitchFamily="34" charset="0"/>
                <a:cs typeface="Verdana" panose="020B0604030504040204" pitchFamily="34" charset="0"/>
              </a:rPr>
              <a:t>If estate is insolvent, ORS 115.125 contains order of priority for payment.  If insolvent then accounting should address which claims will be satisfied.  Any creditor whose approved claim will not be paid in full must receive notice.</a:t>
            </a:r>
          </a:p>
          <a:p>
            <a:pPr marL="1543050" lvl="2" indent="-342900">
              <a:lnSpc>
                <a:spcPct val="150000"/>
              </a:lnSpc>
              <a:buAutoNum type="arabicPeriod" startAt="3"/>
            </a:pPr>
            <a:r>
              <a:rPr lang="en-US" sz="1400" dirty="0">
                <a:latin typeface="Verdana" panose="020B0604030504040204" pitchFamily="34" charset="0"/>
                <a:ea typeface="Verdana" panose="020B0604030504040204" pitchFamily="34" charset="0"/>
                <a:cs typeface="Verdana" panose="020B0604030504040204" pitchFamily="34" charset="0"/>
              </a:rPr>
              <a:t>Seek approval of any other action deemed necessary</a:t>
            </a:r>
          </a:p>
          <a:p>
            <a:pPr marL="1543050" lvl="2" indent="-342900">
              <a:lnSpc>
                <a:spcPct val="150000"/>
              </a:lnSpc>
              <a:buAutoNum type="arabicPeriod" startAt="3"/>
            </a:pPr>
            <a:r>
              <a:rPr lang="en-US" sz="1400" dirty="0">
                <a:latin typeface="Verdana" panose="020B0604030504040204" pitchFamily="34" charset="0"/>
                <a:ea typeface="Verdana" panose="020B0604030504040204" pitchFamily="34" charset="0"/>
                <a:cs typeface="Verdana" panose="020B0604030504040204" pitchFamily="34" charset="0"/>
              </a:rPr>
              <a:t>Seek approval for distribution of assets among beneficiaries – no distributions can be made to a beneficiary without prior court approval.</a:t>
            </a:r>
          </a:p>
          <a:p>
            <a:pPr marL="1543050" lvl="2" indent="-342900">
              <a:lnSpc>
                <a:spcPct val="150000"/>
              </a:lnSpc>
              <a:buAutoNum type="arabicPeriod" startAt="3"/>
            </a:pPr>
            <a:r>
              <a:rPr lang="en-US" sz="1400" dirty="0">
                <a:latin typeface="Verdana" panose="020B0604030504040204" pitchFamily="34" charset="0"/>
                <a:ea typeface="Verdana" panose="020B0604030504040204" pitchFamily="34" charset="0"/>
                <a:cs typeface="Verdana" panose="020B0604030504040204" pitchFamily="34" charset="0"/>
              </a:rPr>
              <a:t>Once distributions are done, receipts should be filed, the bond (if any) exonerated, the PR discharged and released and the estate formally closed by a </a:t>
            </a:r>
            <a:r>
              <a:rPr lang="en-US" sz="1400" dirty="0" smtClean="0">
                <a:latin typeface="Verdana" panose="020B0604030504040204" pitchFamily="34" charset="0"/>
                <a:ea typeface="Verdana" panose="020B0604030504040204" pitchFamily="34" charset="0"/>
                <a:cs typeface="Verdana" panose="020B0604030504040204" pitchFamily="34" charset="0"/>
              </a:rPr>
              <a:t>Supplemental </a:t>
            </a:r>
            <a:r>
              <a:rPr lang="en-US" sz="1400" dirty="0">
                <a:latin typeface="Verdana" panose="020B0604030504040204" pitchFamily="34" charset="0"/>
                <a:ea typeface="Verdana" panose="020B0604030504040204" pitchFamily="34" charset="0"/>
                <a:cs typeface="Verdana" panose="020B0604030504040204" pitchFamily="34" charset="0"/>
              </a:rPr>
              <a:t>Judgment.</a:t>
            </a:r>
          </a:p>
          <a:p>
            <a:pPr marL="1200150" lvl="2" indent="0">
              <a:lnSpc>
                <a:spcPct val="150000"/>
              </a:lnSpc>
              <a:buNone/>
            </a:pPr>
            <a:endParaRPr lang="en-US" sz="14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97B7E83F-381E-EA45-9831-00C76BF3FD66}"/>
              </a:ext>
            </a:extLst>
          </p:cNvPr>
          <p:cNvPicPr>
            <a:picLocks noChangeAspect="1"/>
          </p:cNvPicPr>
          <p:nvPr/>
        </p:nvPicPr>
        <p:blipFill>
          <a:blip r:embed="rId4"/>
          <a:stretch>
            <a:fillRect/>
          </a:stretch>
        </p:blipFill>
        <p:spPr>
          <a:xfrm>
            <a:off x="9494853" y="6165658"/>
            <a:ext cx="2274242" cy="413141"/>
          </a:xfrm>
          <a:prstGeom prst="rect">
            <a:avLst/>
          </a:prstGeom>
        </p:spPr>
      </p:pic>
    </p:spTree>
    <p:extLst>
      <p:ext uri="{BB962C8B-B14F-4D97-AF65-F5344CB8AC3E}">
        <p14:creationId xmlns:p14="http://schemas.microsoft.com/office/powerpoint/2010/main" val="1594173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swoosh only.pdf">
            <a:extLst>
              <a:ext uri="{FF2B5EF4-FFF2-40B4-BE49-F238E27FC236}">
                <a16:creationId xmlns:a16="http://schemas.microsoft.com/office/drawing/2014/main" id="{95B3579F-BFF3-EA4D-9B10-5A3F26288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63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91604" y="567269"/>
            <a:ext cx="80438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smtClean="0">
                <a:solidFill>
                  <a:srgbClr val="376092"/>
                </a:solidFill>
                <a:latin typeface="Verdana Bold" panose="020B0804030504040204" pitchFamily="34" charset="0"/>
                <a:ea typeface="Verdana Bold" panose="020B0804030504040204" pitchFamily="34" charset="0"/>
                <a:cs typeface="Verdana Bold" panose="020B0804030504040204" pitchFamily="34" charset="0"/>
              </a:rPr>
              <a:t>9. Trust Administration</a:t>
            </a:r>
            <a:endParaRPr lang="en-US" altLang="en-US" sz="2800" b="1" dirty="0">
              <a:solidFill>
                <a:srgbClr val="4F6228"/>
              </a:solidFill>
              <a:latin typeface="Verdana Bold" panose="020B0804030504040204" pitchFamily="34" charset="0"/>
              <a:ea typeface="Verdana Bold" panose="020B0804030504040204" pitchFamily="34" charset="0"/>
              <a:cs typeface="Verdana Bold" panose="020B0804030504040204" pitchFamily="34" charset="0"/>
            </a:endParaRPr>
          </a:p>
        </p:txBody>
      </p:sp>
      <p:sp>
        <p:nvSpPr>
          <p:cNvPr id="16" name="TextBox 4">
            <a:extLst>
              <a:ext uri="{FF2B5EF4-FFF2-40B4-BE49-F238E27FC236}">
                <a16:creationId xmlns:a16="http://schemas.microsoft.com/office/drawing/2014/main" id="{280DAB0D-72A0-F946-9F25-FEBBC79FCD04}"/>
              </a:ext>
            </a:extLst>
          </p:cNvPr>
          <p:cNvSpPr txBox="1">
            <a:spLocks noChangeArrowheads="1"/>
          </p:cNvSpPr>
          <p:nvPr/>
        </p:nvSpPr>
        <p:spPr bwMode="auto">
          <a:xfrm>
            <a:off x="918496" y="1534056"/>
            <a:ext cx="9698037" cy="392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Trust administrations are much less formal than probate.</a:t>
            </a:r>
          </a:p>
          <a:p>
            <a:pPr>
              <a:lnSpc>
                <a:spcPct val="150000"/>
              </a:lnSpc>
              <a:buNone/>
            </a:pPr>
            <a:r>
              <a:rPr lang="en-US" sz="1800" dirty="0" smtClean="0">
                <a:latin typeface="Verdana" panose="020B0604030504040204" pitchFamily="34" charset="0"/>
                <a:ea typeface="Verdana" panose="020B0604030504040204" pitchFamily="34" charset="0"/>
                <a:cs typeface="Verdana" panose="020B0604030504040204" pitchFamily="34" charset="0"/>
              </a:rPr>
              <a:t>		However</a:t>
            </a:r>
            <a:r>
              <a:rPr lang="en-US" sz="1800" dirty="0">
                <a:latin typeface="Verdana" panose="020B0604030504040204" pitchFamily="34" charset="0"/>
                <a:ea typeface="Verdana" panose="020B0604030504040204" pitchFamily="34" charset="0"/>
                <a:cs typeface="Verdana" panose="020B0604030504040204" pitchFamily="34" charset="0"/>
              </a:rPr>
              <a:t>, may of the same activities are required.</a:t>
            </a:r>
          </a:p>
          <a:p>
            <a:pPr>
              <a:lnSpc>
                <a:spcPct val="150000"/>
              </a:lnSpc>
              <a:buNone/>
            </a:pPr>
            <a:r>
              <a:rPr lang="en-US" sz="1800" dirty="0">
                <a:latin typeface="Verdana" panose="020B0604030504040204" pitchFamily="34" charset="0"/>
                <a:ea typeface="Verdana" panose="020B0604030504040204" pitchFamily="34" charset="0"/>
                <a:cs typeface="Verdana" panose="020B0604030504040204" pitchFamily="34" charset="0"/>
              </a:rPr>
              <a:t>		Generally, trust administrations proceed much more quickly because there 		is not court supervision and the trustee can make distributions when it 		determines they are appropriate</a:t>
            </a:r>
            <a:r>
              <a:rPr lang="en-US" sz="1800" dirty="0" smtClean="0">
                <a:latin typeface="Verdana" panose="020B0604030504040204" pitchFamily="34" charset="0"/>
                <a:ea typeface="Verdana" panose="020B0604030504040204" pitchFamily="34" charset="0"/>
                <a:cs typeface="Verdana" panose="020B0604030504040204" pitchFamily="34" charset="0"/>
              </a:rPr>
              <a:t>.</a:t>
            </a:r>
          </a:p>
          <a:p>
            <a:pPr marL="285750" indent="-285750">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Beneficiaries are entitled to certain notices and information about a trust.  See ORS 130.710 with basic details and ORS 130.733.</a:t>
            </a:r>
          </a:p>
          <a:p>
            <a:pPr>
              <a:lnSpc>
                <a:spcPct val="150000"/>
              </a:lnSpc>
              <a:buNone/>
            </a:pP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smtClean="0">
                <a:latin typeface="Verdana" panose="020B0604030504040204" pitchFamily="34" charset="0"/>
                <a:ea typeface="Verdana" panose="020B0604030504040204" pitchFamily="34" charset="0"/>
                <a:cs typeface="Verdana" panose="020B0604030504040204" pitchFamily="34" charset="0"/>
              </a:rPr>
              <a:t>	</a:t>
            </a:r>
          </a:p>
        </p:txBody>
      </p:sp>
      <p:pic>
        <p:nvPicPr>
          <p:cNvPr id="9" name="Picture 8">
            <a:extLst>
              <a:ext uri="{FF2B5EF4-FFF2-40B4-BE49-F238E27FC236}">
                <a16:creationId xmlns:a16="http://schemas.microsoft.com/office/drawing/2014/main" id="{97B7E83F-381E-EA45-9831-00C76BF3FD66}"/>
              </a:ext>
            </a:extLst>
          </p:cNvPr>
          <p:cNvPicPr>
            <a:picLocks noChangeAspect="1"/>
          </p:cNvPicPr>
          <p:nvPr/>
        </p:nvPicPr>
        <p:blipFill>
          <a:blip r:embed="rId4"/>
          <a:stretch>
            <a:fillRect/>
          </a:stretch>
        </p:blipFill>
        <p:spPr>
          <a:xfrm>
            <a:off x="9494853" y="6165658"/>
            <a:ext cx="2274242" cy="413141"/>
          </a:xfrm>
          <a:prstGeom prst="rect">
            <a:avLst/>
          </a:prstGeom>
        </p:spPr>
      </p:pic>
    </p:spTree>
    <p:extLst>
      <p:ext uri="{BB962C8B-B14F-4D97-AF65-F5344CB8AC3E}">
        <p14:creationId xmlns:p14="http://schemas.microsoft.com/office/powerpoint/2010/main" val="747817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swoosh only.pdf">
            <a:extLst>
              <a:ext uri="{FF2B5EF4-FFF2-40B4-BE49-F238E27FC236}">
                <a16:creationId xmlns:a16="http://schemas.microsoft.com/office/drawing/2014/main" id="{95B3579F-BFF3-EA4D-9B10-5A3F26288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63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91604" y="567269"/>
            <a:ext cx="80438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smtClean="0">
                <a:solidFill>
                  <a:srgbClr val="376092"/>
                </a:solidFill>
                <a:latin typeface="Verdana Bold" panose="020B0804030504040204" pitchFamily="34" charset="0"/>
                <a:ea typeface="Verdana Bold" panose="020B0804030504040204" pitchFamily="34" charset="0"/>
                <a:cs typeface="Verdana Bold" panose="020B0804030504040204" pitchFamily="34" charset="0"/>
              </a:rPr>
              <a:t>9. Trust Administration (cont’d)</a:t>
            </a:r>
            <a:endParaRPr lang="en-US" altLang="en-US" sz="2800" b="1" dirty="0">
              <a:solidFill>
                <a:srgbClr val="4F6228"/>
              </a:solidFill>
              <a:latin typeface="Verdana Bold" panose="020B0804030504040204" pitchFamily="34" charset="0"/>
              <a:ea typeface="Verdana Bold" panose="020B0804030504040204" pitchFamily="34" charset="0"/>
              <a:cs typeface="Verdana Bold" panose="020B0804030504040204" pitchFamily="34" charset="0"/>
            </a:endParaRPr>
          </a:p>
        </p:txBody>
      </p:sp>
      <p:sp>
        <p:nvSpPr>
          <p:cNvPr id="16" name="TextBox 4">
            <a:extLst>
              <a:ext uri="{FF2B5EF4-FFF2-40B4-BE49-F238E27FC236}">
                <a16:creationId xmlns:a16="http://schemas.microsoft.com/office/drawing/2014/main" id="{280DAB0D-72A0-F946-9F25-FEBBC79FCD04}"/>
              </a:ext>
            </a:extLst>
          </p:cNvPr>
          <p:cNvSpPr txBox="1">
            <a:spLocks noChangeArrowheads="1"/>
          </p:cNvSpPr>
          <p:nvPr/>
        </p:nvSpPr>
        <p:spPr bwMode="auto">
          <a:xfrm>
            <a:off x="918496" y="1534056"/>
            <a:ext cx="9698037" cy="369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Trusts can take advantage of a creditor claim process similar to that for probate.  See ORS 130.350 et seq.</a:t>
            </a:r>
          </a:p>
          <a:p>
            <a:pPr marL="285750" indent="-285750">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Inventory assets and plans for distributions.</a:t>
            </a:r>
          </a:p>
          <a:p>
            <a:pPr marL="1028700" lvl="1">
              <a:lnSpc>
                <a:spcPct val="150000"/>
              </a:lnSpc>
            </a:pPr>
            <a:r>
              <a:rPr lang="en-US" sz="1600" dirty="0" smtClean="0">
                <a:latin typeface="Verdana" panose="020B0604030504040204" pitchFamily="34" charset="0"/>
                <a:ea typeface="Verdana" panose="020B0604030504040204" pitchFamily="34" charset="0"/>
                <a:cs typeface="Verdana" panose="020B0604030504040204" pitchFamily="34" charset="0"/>
              </a:rPr>
              <a:t>Consider use of Distribution Agreement</a:t>
            </a:r>
          </a:p>
          <a:p>
            <a:pPr marL="1028700" lvl="1">
              <a:lnSpc>
                <a:spcPct val="150000"/>
              </a:lnSpc>
            </a:pPr>
            <a:r>
              <a:rPr lang="en-US" sz="1600" dirty="0" smtClean="0">
                <a:latin typeface="Verdana" panose="020B0604030504040204" pitchFamily="34" charset="0"/>
                <a:ea typeface="Verdana" panose="020B0604030504040204" pitchFamily="34" charset="0"/>
                <a:cs typeface="Verdana" panose="020B0604030504040204" pitchFamily="34" charset="0"/>
              </a:rPr>
              <a:t>Determine whether a trust accounting is required or advisable</a:t>
            </a:r>
          </a:p>
          <a:p>
            <a:pPr marL="1028700" lvl="1">
              <a:lnSpc>
                <a:spcPct val="150000"/>
              </a:lnSpc>
            </a:pPr>
            <a:r>
              <a:rPr lang="en-US" sz="1600" dirty="0" smtClean="0">
                <a:latin typeface="Verdana" panose="020B0604030504040204" pitchFamily="34" charset="0"/>
                <a:ea typeface="Verdana" panose="020B0604030504040204" pitchFamily="34" charset="0"/>
                <a:cs typeface="Verdana" panose="020B0604030504040204" pitchFamily="34" charset="0"/>
              </a:rPr>
              <a:t>Receipts for distribution</a:t>
            </a:r>
          </a:p>
          <a:p>
            <a:pPr marL="1028700" lvl="1">
              <a:lnSpc>
                <a:spcPct val="150000"/>
              </a:lnSpc>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a:lnSpc>
                <a:spcPct val="150000"/>
              </a:lnSpc>
              <a:buNone/>
            </a:pP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smtClean="0">
                <a:latin typeface="Verdana" panose="020B0604030504040204" pitchFamily="34" charset="0"/>
                <a:ea typeface="Verdana" panose="020B0604030504040204" pitchFamily="34" charset="0"/>
                <a:cs typeface="Verdana" panose="020B0604030504040204" pitchFamily="34" charset="0"/>
              </a:rPr>
              <a:t>	</a:t>
            </a:r>
          </a:p>
        </p:txBody>
      </p:sp>
      <p:pic>
        <p:nvPicPr>
          <p:cNvPr id="9" name="Picture 8">
            <a:extLst>
              <a:ext uri="{FF2B5EF4-FFF2-40B4-BE49-F238E27FC236}">
                <a16:creationId xmlns:a16="http://schemas.microsoft.com/office/drawing/2014/main" id="{97B7E83F-381E-EA45-9831-00C76BF3FD66}"/>
              </a:ext>
            </a:extLst>
          </p:cNvPr>
          <p:cNvPicPr>
            <a:picLocks noChangeAspect="1"/>
          </p:cNvPicPr>
          <p:nvPr/>
        </p:nvPicPr>
        <p:blipFill>
          <a:blip r:embed="rId4"/>
          <a:stretch>
            <a:fillRect/>
          </a:stretch>
        </p:blipFill>
        <p:spPr>
          <a:xfrm>
            <a:off x="9494853" y="6165658"/>
            <a:ext cx="2274242" cy="413141"/>
          </a:xfrm>
          <a:prstGeom prst="rect">
            <a:avLst/>
          </a:prstGeom>
        </p:spPr>
      </p:pic>
    </p:spTree>
    <p:extLst>
      <p:ext uri="{BB962C8B-B14F-4D97-AF65-F5344CB8AC3E}">
        <p14:creationId xmlns:p14="http://schemas.microsoft.com/office/powerpoint/2010/main" val="1636360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swoosh only.pdf">
            <a:extLst>
              <a:ext uri="{FF2B5EF4-FFF2-40B4-BE49-F238E27FC236}">
                <a16:creationId xmlns:a16="http://schemas.microsoft.com/office/drawing/2014/main" id="{95B3579F-BFF3-EA4D-9B10-5A3F26288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52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91604" y="1766013"/>
            <a:ext cx="80438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smtClean="0">
                <a:solidFill>
                  <a:srgbClr val="376092"/>
                </a:solidFill>
                <a:latin typeface="Verdana Bold" panose="020B0804030504040204" pitchFamily="34" charset="0"/>
                <a:ea typeface="Verdana Bold" panose="020B0804030504040204" pitchFamily="34" charset="0"/>
                <a:cs typeface="Verdana Bold" panose="020B0804030504040204" pitchFamily="34" charset="0"/>
              </a:rPr>
              <a:t>1. Overview</a:t>
            </a:r>
            <a:endParaRPr lang="en-US" altLang="en-US" sz="2800" b="1" dirty="0">
              <a:solidFill>
                <a:srgbClr val="4F6228"/>
              </a:solidFill>
              <a:latin typeface="Verdana Bold" panose="020B0804030504040204" pitchFamily="34" charset="0"/>
              <a:ea typeface="Verdana Bold" panose="020B0804030504040204" pitchFamily="34" charset="0"/>
              <a:cs typeface="Verdana Bold" panose="020B0804030504040204" pitchFamily="34" charset="0"/>
            </a:endParaRPr>
          </a:p>
        </p:txBody>
      </p:sp>
      <p:sp>
        <p:nvSpPr>
          <p:cNvPr id="2" name="Rectangle 1">
            <a:extLst>
              <a:ext uri="{FF2B5EF4-FFF2-40B4-BE49-F238E27FC236}">
                <a16:creationId xmlns:a16="http://schemas.microsoft.com/office/drawing/2014/main" id="{9BA9BEB8-AC1C-C843-9B86-D606A995C64E}"/>
              </a:ext>
            </a:extLst>
          </p:cNvPr>
          <p:cNvSpPr/>
          <p:nvPr/>
        </p:nvSpPr>
        <p:spPr>
          <a:xfrm>
            <a:off x="0" y="0"/>
            <a:ext cx="12192000" cy="1556951"/>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546FF16-FAF9-C04D-8975-7F55F9E7D3C4}"/>
              </a:ext>
            </a:extLst>
          </p:cNvPr>
          <p:cNvPicPr>
            <a:picLocks noChangeAspect="1"/>
          </p:cNvPicPr>
          <p:nvPr/>
        </p:nvPicPr>
        <p:blipFill>
          <a:blip r:embed="rId4"/>
          <a:stretch>
            <a:fillRect/>
          </a:stretch>
        </p:blipFill>
        <p:spPr>
          <a:xfrm>
            <a:off x="7996792" y="-848947"/>
            <a:ext cx="4618516" cy="3568854"/>
          </a:xfrm>
          <a:prstGeom prst="rect">
            <a:avLst/>
          </a:prstGeom>
        </p:spPr>
      </p:pic>
      <p:sp>
        <p:nvSpPr>
          <p:cNvPr id="16" name="TextBox 4">
            <a:extLst>
              <a:ext uri="{FF2B5EF4-FFF2-40B4-BE49-F238E27FC236}">
                <a16:creationId xmlns:a16="http://schemas.microsoft.com/office/drawing/2014/main" id="{280DAB0D-72A0-F946-9F25-FEBBC79FCD04}"/>
              </a:ext>
            </a:extLst>
          </p:cNvPr>
          <p:cNvSpPr txBox="1">
            <a:spLocks noChangeArrowheads="1"/>
          </p:cNvSpPr>
          <p:nvPr/>
        </p:nvSpPr>
        <p:spPr bwMode="auto">
          <a:xfrm>
            <a:off x="1056660" y="2723670"/>
            <a:ext cx="9698037"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indent="-285750" eaLnBrk="1" hangingPunct="1">
              <a:lnSpc>
                <a:spcPct val="150000"/>
              </a:lnSpc>
              <a:spcBef>
                <a:spcPct val="0"/>
              </a:spcBef>
              <a:spcAft>
                <a:spcPts val="125"/>
              </a:spcAft>
              <a:buNone/>
            </a:pPr>
            <a:r>
              <a:rPr lang="en-US" altLang="en-US" sz="2200" dirty="0" smtClean="0">
                <a:latin typeface="Verdana" panose="020B0604030504040204" pitchFamily="34" charset="0"/>
                <a:ea typeface="Verdana" panose="020B0604030504040204" pitchFamily="34" charset="0"/>
                <a:cs typeface="Verdana" panose="020B0604030504040204" pitchFamily="34" charset="0"/>
              </a:rPr>
              <a:t>	Basic Estate Planning Documents</a:t>
            </a:r>
          </a:p>
          <a:p>
            <a:pPr lvl="2" eaLnBrk="1" hangingPunct="1">
              <a:lnSpc>
                <a:spcPct val="150000"/>
              </a:lnSpc>
              <a:spcBef>
                <a:spcPct val="0"/>
              </a:spcBef>
              <a:spcAft>
                <a:spcPts val="125"/>
              </a:spcAft>
            </a:pPr>
            <a:r>
              <a:rPr lang="en-US" altLang="en-US" sz="1800" dirty="0" smtClean="0">
                <a:latin typeface="Verdana" panose="020B0604030504040204" pitchFamily="34" charset="0"/>
                <a:ea typeface="Verdana" panose="020B0604030504040204" pitchFamily="34" charset="0"/>
                <a:cs typeface="Verdana" panose="020B0604030504040204" pitchFamily="34" charset="0"/>
              </a:rPr>
              <a:t>What are they?</a:t>
            </a:r>
          </a:p>
          <a:p>
            <a:pPr lvl="2" eaLnBrk="1" hangingPunct="1">
              <a:lnSpc>
                <a:spcPct val="150000"/>
              </a:lnSpc>
              <a:spcBef>
                <a:spcPct val="0"/>
              </a:spcBef>
              <a:spcAft>
                <a:spcPts val="125"/>
              </a:spcAft>
            </a:pPr>
            <a:r>
              <a:rPr lang="en-US" altLang="en-US" sz="1800" dirty="0" smtClean="0">
                <a:latin typeface="Verdana" panose="020B0604030504040204" pitchFamily="34" charset="0"/>
                <a:ea typeface="Verdana" panose="020B0604030504040204" pitchFamily="34" charset="0"/>
                <a:cs typeface="Verdana" panose="020B0604030504040204" pitchFamily="34" charset="0"/>
              </a:rPr>
              <a:t>How are they executed?</a:t>
            </a:r>
          </a:p>
          <a:p>
            <a:pPr lvl="2" eaLnBrk="1" hangingPunct="1">
              <a:lnSpc>
                <a:spcPct val="150000"/>
              </a:lnSpc>
              <a:spcBef>
                <a:spcPct val="0"/>
              </a:spcBef>
              <a:spcAft>
                <a:spcPts val="125"/>
              </a:spcAft>
            </a:pPr>
            <a:r>
              <a:rPr lang="en-US" altLang="en-US" sz="1800" dirty="0" smtClean="0">
                <a:latin typeface="Verdana" panose="020B0604030504040204" pitchFamily="34" charset="0"/>
                <a:ea typeface="Verdana" panose="020B0604030504040204" pitchFamily="34" charset="0"/>
                <a:cs typeface="Verdana" panose="020B0604030504040204" pitchFamily="34" charset="0"/>
              </a:rPr>
              <a:t>How should they be maintained and safeguarded?</a:t>
            </a:r>
          </a:p>
          <a:p>
            <a:pPr marL="457200" lvl="1" indent="0" eaLnBrk="1" hangingPunct="1">
              <a:lnSpc>
                <a:spcPct val="150000"/>
              </a:lnSpc>
              <a:spcBef>
                <a:spcPct val="0"/>
              </a:spcBef>
              <a:spcAft>
                <a:spcPts val="125"/>
              </a:spcAft>
              <a:buNone/>
            </a:pPr>
            <a:r>
              <a:rPr lang="en-US" altLang="en-US" sz="2200" dirty="0" smtClean="0">
                <a:latin typeface="Verdana" panose="020B0604030504040204" pitchFamily="34" charset="0"/>
                <a:ea typeface="Verdana" panose="020B0604030504040204" pitchFamily="34" charset="0"/>
                <a:cs typeface="Verdana" panose="020B0604030504040204" pitchFamily="34" charset="0"/>
              </a:rPr>
              <a:t>Basic Post-Mortem Administration</a:t>
            </a:r>
            <a:endParaRPr lang="en-US" altLang="en-US" sz="1800" dirty="0" smtClean="0">
              <a:latin typeface="Verdana" panose="020B0604030504040204" pitchFamily="34" charset="0"/>
              <a:ea typeface="Verdana" panose="020B0604030504040204" pitchFamily="34" charset="0"/>
              <a:cs typeface="Verdana" panose="020B0604030504040204" pitchFamily="34" charset="0"/>
            </a:endParaRPr>
          </a:p>
          <a:p>
            <a:pPr lvl="2" eaLnBrk="1" hangingPunct="1">
              <a:lnSpc>
                <a:spcPct val="150000"/>
              </a:lnSpc>
              <a:spcBef>
                <a:spcPct val="0"/>
              </a:spcBef>
              <a:spcAft>
                <a:spcPts val="125"/>
              </a:spcAft>
            </a:pPr>
            <a:r>
              <a:rPr lang="en-US" altLang="en-US" sz="1800" dirty="0" smtClean="0">
                <a:latin typeface="Verdana" panose="020B0604030504040204" pitchFamily="34" charset="0"/>
                <a:ea typeface="Verdana" panose="020B0604030504040204" pitchFamily="34" charset="0"/>
                <a:cs typeface="Verdana" panose="020B0604030504040204" pitchFamily="34" charset="0"/>
              </a:rPr>
              <a:t>General tasks</a:t>
            </a:r>
          </a:p>
          <a:p>
            <a:pPr lvl="2" eaLnBrk="1" hangingPunct="1">
              <a:lnSpc>
                <a:spcPct val="150000"/>
              </a:lnSpc>
              <a:spcBef>
                <a:spcPct val="0"/>
              </a:spcBef>
              <a:spcAft>
                <a:spcPts val="125"/>
              </a:spcAft>
            </a:pPr>
            <a:r>
              <a:rPr lang="en-US" altLang="en-US" sz="1800" dirty="0" smtClean="0">
                <a:latin typeface="Verdana" panose="020B0604030504040204" pitchFamily="34" charset="0"/>
                <a:ea typeface="Verdana" panose="020B0604030504040204" pitchFamily="34" charset="0"/>
                <a:cs typeface="Verdana" panose="020B0604030504040204" pitchFamily="34" charset="0"/>
              </a:rPr>
              <a:t>Timelines to know.</a:t>
            </a:r>
            <a:endParaRPr lang="en-US" altLang="en-US" sz="18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swoosh only.pdf">
            <a:extLst>
              <a:ext uri="{FF2B5EF4-FFF2-40B4-BE49-F238E27FC236}">
                <a16:creationId xmlns:a16="http://schemas.microsoft.com/office/drawing/2014/main" id="{95B3579F-BFF3-EA4D-9B10-5A3F26288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63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91604" y="567269"/>
            <a:ext cx="80438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smtClean="0">
                <a:solidFill>
                  <a:srgbClr val="376092"/>
                </a:solidFill>
                <a:latin typeface="Verdana Bold" panose="020B0804030504040204" pitchFamily="34" charset="0"/>
                <a:ea typeface="Verdana Bold" panose="020B0804030504040204" pitchFamily="34" charset="0"/>
                <a:cs typeface="Verdana Bold" panose="020B0804030504040204" pitchFamily="34" charset="0"/>
              </a:rPr>
              <a:t>10. Taxes and Other Fun Stuff</a:t>
            </a:r>
            <a:endParaRPr lang="en-US" altLang="en-US" sz="2800" b="1" dirty="0">
              <a:solidFill>
                <a:srgbClr val="4F6228"/>
              </a:solidFill>
              <a:latin typeface="Verdana Bold" panose="020B0804030504040204" pitchFamily="34" charset="0"/>
              <a:ea typeface="Verdana Bold" panose="020B0804030504040204" pitchFamily="34" charset="0"/>
              <a:cs typeface="Verdana Bold" panose="020B0804030504040204" pitchFamily="34" charset="0"/>
            </a:endParaRPr>
          </a:p>
        </p:txBody>
      </p:sp>
      <p:sp>
        <p:nvSpPr>
          <p:cNvPr id="16" name="TextBox 4">
            <a:extLst>
              <a:ext uri="{FF2B5EF4-FFF2-40B4-BE49-F238E27FC236}">
                <a16:creationId xmlns:a16="http://schemas.microsoft.com/office/drawing/2014/main" id="{280DAB0D-72A0-F946-9F25-FEBBC79FCD04}"/>
              </a:ext>
            </a:extLst>
          </p:cNvPr>
          <p:cNvSpPr txBox="1">
            <a:spLocks noChangeArrowheads="1"/>
          </p:cNvSpPr>
          <p:nvPr/>
        </p:nvSpPr>
        <p:spPr bwMode="auto">
          <a:xfrm>
            <a:off x="798600" y="1727487"/>
            <a:ext cx="9698037"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buNone/>
            </a:pPr>
            <a:r>
              <a:rPr lang="en-US" sz="1800" u="sng" dirty="0" smtClean="0">
                <a:latin typeface="Verdana" panose="020B0604030504040204" pitchFamily="34" charset="0"/>
                <a:ea typeface="Verdana" panose="020B0604030504040204" pitchFamily="34" charset="0"/>
                <a:cs typeface="Verdana" panose="020B0604030504040204" pitchFamily="34" charset="0"/>
              </a:rPr>
              <a:t>Consider Estate Taxes</a:t>
            </a:r>
            <a:r>
              <a:rPr lang="en-US" sz="1800" dirty="0" smtClean="0">
                <a:latin typeface="Verdana" panose="020B0604030504040204" pitchFamily="34" charset="0"/>
                <a:ea typeface="Verdana" panose="020B0604030504040204" pitchFamily="34" charset="0"/>
                <a:cs typeface="Verdana" panose="020B0604030504040204" pitchFamily="34" charset="0"/>
              </a:rPr>
              <a:t>:  Need to gather details on all assets including in taxable estate.</a:t>
            </a:r>
          </a:p>
          <a:p>
            <a:pPr marL="1028700" lvl="1">
              <a:lnSpc>
                <a:spcPct val="150000"/>
              </a:lnSpc>
            </a:pPr>
            <a:r>
              <a:rPr lang="en-US" sz="1600" u="sng" dirty="0" smtClean="0">
                <a:latin typeface="Verdana" panose="020B0604030504040204" pitchFamily="34" charset="0"/>
                <a:ea typeface="Verdana" panose="020B0604030504040204" pitchFamily="34" charset="0"/>
                <a:cs typeface="Verdana" panose="020B0604030504040204" pitchFamily="34" charset="0"/>
              </a:rPr>
              <a:t>Oregon Estate Tax Return</a:t>
            </a:r>
            <a:r>
              <a:rPr lang="en-US" sz="1600" dirty="0" smtClean="0">
                <a:latin typeface="Verdana" panose="020B0604030504040204" pitchFamily="34" charset="0"/>
                <a:ea typeface="Verdana" panose="020B0604030504040204" pitchFamily="34" charset="0"/>
                <a:cs typeface="Verdana" panose="020B0604030504040204" pitchFamily="34" charset="0"/>
              </a:rPr>
              <a:t>:</a:t>
            </a:r>
          </a:p>
          <a:p>
            <a:pPr marL="1428750" lvl="2">
              <a:lnSpc>
                <a:spcPct val="150000"/>
              </a:lnSpc>
            </a:pPr>
            <a:r>
              <a:rPr lang="en-US" sz="1600" dirty="0" smtClean="0">
                <a:latin typeface="Verdana" panose="020B0604030504040204" pitchFamily="34" charset="0"/>
                <a:ea typeface="Verdana" panose="020B0604030504040204" pitchFamily="34" charset="0"/>
                <a:cs typeface="Verdana" panose="020B0604030504040204" pitchFamily="34" charset="0"/>
              </a:rPr>
              <a:t>Required when Taxable Estate is $1,000,000 or more and decedent is a resident of Oregon, or there is Oregon property.</a:t>
            </a:r>
          </a:p>
          <a:p>
            <a:pPr marL="1428750" lvl="2">
              <a:lnSpc>
                <a:spcPct val="150000"/>
              </a:lnSpc>
            </a:pPr>
            <a:r>
              <a:rPr lang="en-US" sz="1600" dirty="0" smtClean="0">
                <a:latin typeface="Verdana" panose="020B0604030504040204" pitchFamily="34" charset="0"/>
                <a:ea typeface="Verdana" panose="020B0604030504040204" pitchFamily="34" charset="0"/>
                <a:cs typeface="Verdana" panose="020B0604030504040204" pitchFamily="34" charset="0"/>
              </a:rPr>
              <a:t>Due on anniversary of decedent’s death unless a federal return is required, then due 9 months after date of death.</a:t>
            </a:r>
          </a:p>
          <a:p>
            <a:pPr marL="1428750" lvl="2">
              <a:lnSpc>
                <a:spcPct val="150000"/>
              </a:lnSpc>
            </a:pPr>
            <a:r>
              <a:rPr lang="en-US" sz="1600" dirty="0" smtClean="0">
                <a:latin typeface="Verdana" panose="020B0604030504040204" pitchFamily="34" charset="0"/>
                <a:ea typeface="Verdana" panose="020B0604030504040204" pitchFamily="34" charset="0"/>
                <a:cs typeface="Verdana" panose="020B0604030504040204" pitchFamily="34" charset="0"/>
              </a:rPr>
              <a:t>6 month extension of time to file is available upon filing of extension (automatic), but extensions of time to pay are not automatic.</a:t>
            </a:r>
          </a:p>
          <a:p>
            <a:pPr>
              <a:lnSpc>
                <a:spcPct val="150000"/>
              </a:lnSpc>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97B7E83F-381E-EA45-9831-00C76BF3FD66}"/>
              </a:ext>
            </a:extLst>
          </p:cNvPr>
          <p:cNvPicPr>
            <a:picLocks noChangeAspect="1"/>
          </p:cNvPicPr>
          <p:nvPr/>
        </p:nvPicPr>
        <p:blipFill>
          <a:blip r:embed="rId4"/>
          <a:stretch>
            <a:fillRect/>
          </a:stretch>
        </p:blipFill>
        <p:spPr>
          <a:xfrm>
            <a:off x="9494853" y="6165658"/>
            <a:ext cx="2274242" cy="413141"/>
          </a:xfrm>
          <a:prstGeom prst="rect">
            <a:avLst/>
          </a:prstGeom>
        </p:spPr>
      </p:pic>
    </p:spTree>
    <p:extLst>
      <p:ext uri="{BB962C8B-B14F-4D97-AF65-F5344CB8AC3E}">
        <p14:creationId xmlns:p14="http://schemas.microsoft.com/office/powerpoint/2010/main" val="1165165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swoosh only.pdf">
            <a:extLst>
              <a:ext uri="{FF2B5EF4-FFF2-40B4-BE49-F238E27FC236}">
                <a16:creationId xmlns:a16="http://schemas.microsoft.com/office/drawing/2014/main" id="{95B3579F-BFF3-EA4D-9B10-5A3F26288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63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91604" y="567269"/>
            <a:ext cx="80438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smtClean="0">
                <a:solidFill>
                  <a:srgbClr val="376092"/>
                </a:solidFill>
                <a:latin typeface="Verdana Bold" panose="020B0804030504040204" pitchFamily="34" charset="0"/>
                <a:ea typeface="Verdana Bold" panose="020B0804030504040204" pitchFamily="34" charset="0"/>
                <a:cs typeface="Verdana Bold" panose="020B0804030504040204" pitchFamily="34" charset="0"/>
              </a:rPr>
              <a:t>10. Taxes and Other Fun Stuff</a:t>
            </a:r>
            <a:endParaRPr lang="en-US" altLang="en-US" sz="2800" b="1" dirty="0">
              <a:solidFill>
                <a:srgbClr val="4F6228"/>
              </a:solidFill>
              <a:latin typeface="Verdana Bold" panose="020B0804030504040204" pitchFamily="34" charset="0"/>
              <a:ea typeface="Verdana Bold" panose="020B0804030504040204" pitchFamily="34" charset="0"/>
              <a:cs typeface="Verdana Bold" panose="020B0804030504040204" pitchFamily="34" charset="0"/>
            </a:endParaRPr>
          </a:p>
        </p:txBody>
      </p:sp>
      <p:sp>
        <p:nvSpPr>
          <p:cNvPr id="16" name="TextBox 4">
            <a:extLst>
              <a:ext uri="{FF2B5EF4-FFF2-40B4-BE49-F238E27FC236}">
                <a16:creationId xmlns:a16="http://schemas.microsoft.com/office/drawing/2014/main" id="{280DAB0D-72A0-F946-9F25-FEBBC79FCD04}"/>
              </a:ext>
            </a:extLst>
          </p:cNvPr>
          <p:cNvSpPr txBox="1">
            <a:spLocks noChangeArrowheads="1"/>
          </p:cNvSpPr>
          <p:nvPr/>
        </p:nvSpPr>
        <p:spPr bwMode="auto">
          <a:xfrm>
            <a:off x="933937" y="1797789"/>
            <a:ext cx="9698037" cy="389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buNone/>
            </a:pPr>
            <a:r>
              <a:rPr lang="en-US" sz="1800" u="sng" dirty="0">
                <a:latin typeface="Verdana" panose="020B0604030504040204" pitchFamily="34" charset="0"/>
                <a:ea typeface="Verdana" panose="020B0604030504040204" pitchFamily="34" charset="0"/>
                <a:cs typeface="Verdana" panose="020B0604030504040204" pitchFamily="34" charset="0"/>
              </a:rPr>
              <a:t>Consider Estate </a:t>
            </a:r>
            <a:r>
              <a:rPr lang="en-US" sz="1800" u="sng" dirty="0" smtClean="0">
                <a:latin typeface="Verdana" panose="020B0604030504040204" pitchFamily="34" charset="0"/>
                <a:ea typeface="Verdana" panose="020B0604030504040204" pitchFamily="34" charset="0"/>
                <a:cs typeface="Verdana" panose="020B0604030504040204" pitchFamily="34" charset="0"/>
              </a:rPr>
              <a:t>Taxes (cont’d)</a:t>
            </a:r>
            <a:endParaRPr lang="en-US" sz="1800" u="sng" dirty="0">
              <a:latin typeface="Verdana" panose="020B0604030504040204" pitchFamily="34" charset="0"/>
              <a:ea typeface="Verdana" panose="020B0604030504040204" pitchFamily="34" charset="0"/>
              <a:cs typeface="Verdana" panose="020B0604030504040204" pitchFamily="34" charset="0"/>
            </a:endParaRPr>
          </a:p>
          <a:p>
            <a:pPr marL="1028700" lvl="1">
              <a:lnSpc>
                <a:spcPct val="150000"/>
              </a:lnSpc>
            </a:pPr>
            <a:r>
              <a:rPr lang="en-US" sz="1600" u="sng" dirty="0" smtClean="0">
                <a:latin typeface="Verdana" panose="020B0604030504040204" pitchFamily="34" charset="0"/>
                <a:ea typeface="Verdana" panose="020B0604030504040204" pitchFamily="34" charset="0"/>
                <a:cs typeface="Verdana" panose="020B0604030504040204" pitchFamily="34" charset="0"/>
              </a:rPr>
              <a:t>Federal </a:t>
            </a:r>
            <a:r>
              <a:rPr lang="en-US" sz="1600" u="sng" dirty="0">
                <a:latin typeface="Verdana" panose="020B0604030504040204" pitchFamily="34" charset="0"/>
                <a:ea typeface="Verdana" panose="020B0604030504040204" pitchFamily="34" charset="0"/>
                <a:cs typeface="Verdana" panose="020B0604030504040204" pitchFamily="34" charset="0"/>
              </a:rPr>
              <a:t>Estate Tax </a:t>
            </a:r>
            <a:r>
              <a:rPr lang="en-US" sz="1600" u="sng" dirty="0" smtClean="0">
                <a:latin typeface="Verdana" panose="020B0604030504040204" pitchFamily="34" charset="0"/>
                <a:ea typeface="Verdana" panose="020B0604030504040204" pitchFamily="34" charset="0"/>
                <a:cs typeface="Verdana" panose="020B0604030504040204" pitchFamily="34" charset="0"/>
              </a:rPr>
              <a:t>Return</a:t>
            </a:r>
            <a:r>
              <a:rPr lang="en-US" sz="1600" dirty="0" smtClean="0">
                <a:latin typeface="Verdana" panose="020B0604030504040204" pitchFamily="34" charset="0"/>
                <a:ea typeface="Verdana" panose="020B0604030504040204" pitchFamily="34" charset="0"/>
                <a:cs typeface="Verdana" panose="020B0604030504040204" pitchFamily="34" charset="0"/>
              </a:rPr>
              <a:t>:</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1428750" lvl="2">
              <a:lnSpc>
                <a:spcPct val="150000"/>
              </a:lnSpc>
            </a:pPr>
            <a:r>
              <a:rPr lang="en-US" sz="1600" dirty="0" smtClean="0">
                <a:latin typeface="Verdana" panose="020B0604030504040204" pitchFamily="34" charset="0"/>
                <a:ea typeface="Verdana" panose="020B0604030504040204" pitchFamily="34" charset="0"/>
                <a:cs typeface="Verdana" panose="020B0604030504040204" pitchFamily="34" charset="0"/>
              </a:rPr>
              <a:t>Required when Taxable Estate is over the decedent’s estate tax exemption.  The exemption is $12,920,000.</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1428750" lvl="2">
              <a:lnSpc>
                <a:spcPct val="150000"/>
              </a:lnSpc>
            </a:pPr>
            <a:r>
              <a:rPr lang="en-US" sz="1600" dirty="0" smtClean="0">
                <a:latin typeface="Verdana" panose="020B0604030504040204" pitchFamily="34" charset="0"/>
                <a:ea typeface="Verdana" panose="020B0604030504040204" pitchFamily="34" charset="0"/>
                <a:cs typeface="Verdana" panose="020B0604030504040204" pitchFamily="34" charset="0"/>
              </a:rPr>
              <a:t>Available when there is a surviving spouse to take advantage of portability.</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1028700" lvl="1">
              <a:lnSpc>
                <a:spcPct val="150000"/>
              </a:lnSpc>
            </a:pPr>
            <a:r>
              <a:rPr lang="en-US" sz="1600" dirty="0" smtClean="0">
                <a:latin typeface="Verdana" panose="020B0604030504040204" pitchFamily="34" charset="0"/>
                <a:ea typeface="Verdana" panose="020B0604030504040204" pitchFamily="34" charset="0"/>
                <a:cs typeface="Verdana" panose="020B0604030504040204" pitchFamily="34" charset="0"/>
              </a:rPr>
              <a:t>Estate Tax return in another state:  If the decedent is a resident of another state or owns property in another state, an estate tax return may be required in that state.</a:t>
            </a:r>
            <a:endParaRPr lang="en-US" sz="1600" dirty="0">
              <a:latin typeface="Verdana" panose="020B0604030504040204" pitchFamily="34" charset="0"/>
              <a:ea typeface="Verdana" panose="020B0604030504040204" pitchFamily="34" charset="0"/>
              <a:cs typeface="Verdana" panose="020B0604030504040204" pitchFamily="34" charset="0"/>
            </a:endParaRPr>
          </a:p>
          <a:p>
            <a:pPr>
              <a:lnSpc>
                <a:spcPct val="150000"/>
              </a:lnSpc>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97B7E83F-381E-EA45-9831-00C76BF3FD66}"/>
              </a:ext>
            </a:extLst>
          </p:cNvPr>
          <p:cNvPicPr>
            <a:picLocks noChangeAspect="1"/>
          </p:cNvPicPr>
          <p:nvPr/>
        </p:nvPicPr>
        <p:blipFill>
          <a:blip r:embed="rId4"/>
          <a:stretch>
            <a:fillRect/>
          </a:stretch>
        </p:blipFill>
        <p:spPr>
          <a:xfrm>
            <a:off x="9494853" y="6165658"/>
            <a:ext cx="2274242" cy="413141"/>
          </a:xfrm>
          <a:prstGeom prst="rect">
            <a:avLst/>
          </a:prstGeom>
        </p:spPr>
      </p:pic>
    </p:spTree>
    <p:extLst>
      <p:ext uri="{BB962C8B-B14F-4D97-AF65-F5344CB8AC3E}">
        <p14:creationId xmlns:p14="http://schemas.microsoft.com/office/powerpoint/2010/main" val="1101384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swoosh only.pdf">
            <a:extLst>
              <a:ext uri="{FF2B5EF4-FFF2-40B4-BE49-F238E27FC236}">
                <a16:creationId xmlns:a16="http://schemas.microsoft.com/office/drawing/2014/main" id="{95B3579F-BFF3-EA4D-9B10-5A3F26288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63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91604" y="567269"/>
            <a:ext cx="80438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smtClean="0">
                <a:solidFill>
                  <a:srgbClr val="376092"/>
                </a:solidFill>
                <a:latin typeface="Verdana Bold" panose="020B0804030504040204" pitchFamily="34" charset="0"/>
                <a:ea typeface="Verdana Bold" panose="020B0804030504040204" pitchFamily="34" charset="0"/>
                <a:cs typeface="Verdana Bold" panose="020B0804030504040204" pitchFamily="34" charset="0"/>
              </a:rPr>
              <a:t>10. Taxes and Other Fun Stuff (cont’d)</a:t>
            </a:r>
            <a:endParaRPr lang="en-US" altLang="en-US" sz="2800" b="1" dirty="0">
              <a:solidFill>
                <a:srgbClr val="4F6228"/>
              </a:solidFill>
              <a:latin typeface="Verdana Bold" panose="020B0804030504040204" pitchFamily="34" charset="0"/>
              <a:ea typeface="Verdana Bold" panose="020B0804030504040204" pitchFamily="34" charset="0"/>
              <a:cs typeface="Verdana Bold" panose="020B0804030504040204" pitchFamily="34" charset="0"/>
            </a:endParaRPr>
          </a:p>
        </p:txBody>
      </p:sp>
      <p:sp>
        <p:nvSpPr>
          <p:cNvPr id="16" name="TextBox 4">
            <a:extLst>
              <a:ext uri="{FF2B5EF4-FFF2-40B4-BE49-F238E27FC236}">
                <a16:creationId xmlns:a16="http://schemas.microsoft.com/office/drawing/2014/main" id="{280DAB0D-72A0-F946-9F25-FEBBC79FCD04}"/>
              </a:ext>
            </a:extLst>
          </p:cNvPr>
          <p:cNvSpPr txBox="1">
            <a:spLocks noChangeArrowheads="1"/>
          </p:cNvSpPr>
          <p:nvPr/>
        </p:nvSpPr>
        <p:spPr bwMode="auto">
          <a:xfrm>
            <a:off x="918496" y="1534056"/>
            <a:ext cx="9698037" cy="551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50000"/>
              </a:lnSpc>
            </a:pPr>
            <a:r>
              <a:rPr lang="en-US" sz="1800" u="sng" dirty="0" smtClean="0">
                <a:latin typeface="Verdana" panose="020B0604030504040204" pitchFamily="34" charset="0"/>
                <a:ea typeface="Verdana" panose="020B0604030504040204" pitchFamily="34" charset="0"/>
                <a:cs typeface="Verdana" panose="020B0604030504040204" pitchFamily="34" charset="0"/>
              </a:rPr>
              <a:t>Consider Income Taxes</a:t>
            </a:r>
            <a:r>
              <a:rPr lang="en-US" sz="1800" dirty="0" smtClean="0">
                <a:latin typeface="Verdana" panose="020B0604030504040204" pitchFamily="34" charset="0"/>
                <a:ea typeface="Verdana" panose="020B0604030504040204" pitchFamily="34" charset="0"/>
                <a:cs typeface="Verdana" panose="020B0604030504040204" pitchFamily="34" charset="0"/>
              </a:rPr>
              <a:t>:</a:t>
            </a:r>
          </a:p>
          <a:p>
            <a:pPr marL="1028700" lvl="1">
              <a:lnSpc>
                <a:spcPct val="150000"/>
              </a:lnSpc>
            </a:pPr>
            <a:r>
              <a:rPr lang="en-US" sz="1600" dirty="0" smtClean="0">
                <a:latin typeface="Verdana" panose="020B0604030504040204" pitchFamily="34" charset="0"/>
                <a:ea typeface="Verdana" panose="020B0604030504040204" pitchFamily="34" charset="0"/>
                <a:cs typeface="Verdana" panose="020B0604030504040204" pitchFamily="34" charset="0"/>
              </a:rPr>
              <a:t>Final personal income tax return needs to be completed (generally if there is a surviving spouse the final return can be filed as a joint return).</a:t>
            </a:r>
          </a:p>
          <a:p>
            <a:pPr marL="1028700" lvl="1">
              <a:lnSpc>
                <a:spcPct val="150000"/>
              </a:lnSpc>
            </a:pPr>
            <a:r>
              <a:rPr lang="en-US" sz="1600" dirty="0" smtClean="0">
                <a:latin typeface="Verdana" panose="020B0604030504040204" pitchFamily="34" charset="0"/>
                <a:ea typeface="Verdana" panose="020B0604030504040204" pitchFamily="34" charset="0"/>
                <a:cs typeface="Verdana" panose="020B0604030504040204" pitchFamily="34" charset="0"/>
              </a:rPr>
              <a:t>The estate/trust are separate taxpayers.</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1428750" lvl="2">
              <a:lnSpc>
                <a:spcPct val="150000"/>
              </a:lnSpc>
            </a:pPr>
            <a:r>
              <a:rPr lang="en-US" sz="1600" dirty="0" smtClean="0">
                <a:latin typeface="Verdana" panose="020B0604030504040204" pitchFamily="34" charset="0"/>
                <a:ea typeface="Verdana" panose="020B0604030504040204" pitchFamily="34" charset="0"/>
                <a:cs typeface="Verdana" panose="020B0604030504040204" pitchFamily="34" charset="0"/>
              </a:rPr>
              <a:t>Estate’s tax year:  Day after date of death to the last day of the month immediately before the anniversary of the death.  Going forward the estate keeps the same tax year end.</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1428750" lvl="2">
              <a:lnSpc>
                <a:spcPct val="150000"/>
              </a:lnSpc>
            </a:pPr>
            <a:r>
              <a:rPr lang="en-US" sz="1600" dirty="0" smtClean="0">
                <a:latin typeface="Verdana" panose="020B0604030504040204" pitchFamily="34" charset="0"/>
                <a:ea typeface="Verdana" panose="020B0604030504040204" pitchFamily="34" charset="0"/>
                <a:cs typeface="Verdana" panose="020B0604030504040204" pitchFamily="34" charset="0"/>
              </a:rPr>
              <a:t>Trusts use a calendar year</a:t>
            </a:r>
          </a:p>
          <a:p>
            <a:pPr marL="1657350" lvl="3" indent="0">
              <a:lnSpc>
                <a:spcPct val="150000"/>
              </a:lnSpc>
              <a:buNone/>
            </a:pPr>
            <a:r>
              <a:rPr lang="en-US" sz="1600" dirty="0" smtClean="0">
                <a:latin typeface="Verdana" panose="020B0604030504040204" pitchFamily="34" charset="0"/>
                <a:ea typeface="Verdana" panose="020B0604030504040204" pitchFamily="34" charset="0"/>
                <a:cs typeface="Verdana" panose="020B0604030504040204" pitchFamily="34" charset="0"/>
              </a:rPr>
              <a:t>Unless a 645 election is made</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1028700" lvl="1">
              <a:lnSpc>
                <a:spcPct val="150000"/>
              </a:lnSpc>
            </a:pPr>
            <a:r>
              <a:rPr lang="en-US" sz="1600" dirty="0" smtClean="0">
                <a:latin typeface="Verdana" panose="020B0604030504040204" pitchFamily="34" charset="0"/>
                <a:ea typeface="Verdana" panose="020B0604030504040204" pitchFamily="34" charset="0"/>
                <a:cs typeface="Verdana" panose="020B0604030504040204" pitchFamily="34" charset="0"/>
              </a:rPr>
              <a:t>CPAs are helpful as fiduciary income tax returns are complex and result in issuance of K-1s for beneficiaries when distributions are done during a tax year.</a:t>
            </a:r>
            <a:endParaRPr lang="en-US" sz="1600" dirty="0">
              <a:latin typeface="Verdana" panose="020B0604030504040204" pitchFamily="34" charset="0"/>
              <a:ea typeface="Verdana" panose="020B0604030504040204" pitchFamily="34" charset="0"/>
              <a:cs typeface="Verdana" panose="020B0604030504040204" pitchFamily="34" charset="0"/>
            </a:endParaRPr>
          </a:p>
          <a:p>
            <a:pPr lvl="1" indent="0">
              <a:lnSpc>
                <a:spcPct val="150000"/>
              </a:lnSpc>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a:lnSpc>
                <a:spcPct val="150000"/>
              </a:lnSpc>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97B7E83F-381E-EA45-9831-00C76BF3FD66}"/>
              </a:ext>
            </a:extLst>
          </p:cNvPr>
          <p:cNvPicPr>
            <a:picLocks noChangeAspect="1"/>
          </p:cNvPicPr>
          <p:nvPr/>
        </p:nvPicPr>
        <p:blipFill>
          <a:blip r:embed="rId4"/>
          <a:stretch>
            <a:fillRect/>
          </a:stretch>
        </p:blipFill>
        <p:spPr>
          <a:xfrm>
            <a:off x="9494853" y="6165658"/>
            <a:ext cx="2274242" cy="413141"/>
          </a:xfrm>
          <a:prstGeom prst="rect">
            <a:avLst/>
          </a:prstGeom>
        </p:spPr>
      </p:pic>
    </p:spTree>
    <p:extLst>
      <p:ext uri="{BB962C8B-B14F-4D97-AF65-F5344CB8AC3E}">
        <p14:creationId xmlns:p14="http://schemas.microsoft.com/office/powerpoint/2010/main" val="2765798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swoosh only.pdf">
            <a:extLst>
              <a:ext uri="{FF2B5EF4-FFF2-40B4-BE49-F238E27FC236}">
                <a16:creationId xmlns:a16="http://schemas.microsoft.com/office/drawing/2014/main" id="{95B3579F-BFF3-EA4D-9B10-5A3F26288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63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91604" y="567269"/>
            <a:ext cx="80438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smtClean="0">
                <a:solidFill>
                  <a:srgbClr val="376092"/>
                </a:solidFill>
                <a:latin typeface="Verdana Bold" panose="020B0804030504040204" pitchFamily="34" charset="0"/>
                <a:ea typeface="Verdana Bold" panose="020B0804030504040204" pitchFamily="34" charset="0"/>
                <a:cs typeface="Verdana Bold" panose="020B0804030504040204" pitchFamily="34" charset="0"/>
              </a:rPr>
              <a:t>10. Taxes and Other Fun Stuff</a:t>
            </a:r>
            <a:endParaRPr lang="en-US" altLang="en-US" sz="2800" b="1" dirty="0">
              <a:solidFill>
                <a:srgbClr val="4F6228"/>
              </a:solidFill>
              <a:latin typeface="Verdana Bold" panose="020B0804030504040204" pitchFamily="34" charset="0"/>
              <a:ea typeface="Verdana Bold" panose="020B0804030504040204" pitchFamily="34" charset="0"/>
              <a:cs typeface="Verdana Bold" panose="020B0804030504040204" pitchFamily="34" charset="0"/>
            </a:endParaRPr>
          </a:p>
        </p:txBody>
      </p:sp>
      <p:sp>
        <p:nvSpPr>
          <p:cNvPr id="16" name="TextBox 4">
            <a:extLst>
              <a:ext uri="{FF2B5EF4-FFF2-40B4-BE49-F238E27FC236}">
                <a16:creationId xmlns:a16="http://schemas.microsoft.com/office/drawing/2014/main" id="{280DAB0D-72A0-F946-9F25-FEBBC79FCD04}"/>
              </a:ext>
            </a:extLst>
          </p:cNvPr>
          <p:cNvSpPr txBox="1">
            <a:spLocks noChangeArrowheads="1"/>
          </p:cNvSpPr>
          <p:nvPr/>
        </p:nvSpPr>
        <p:spPr bwMode="auto">
          <a:xfrm>
            <a:off x="918496" y="1534056"/>
            <a:ext cx="9698037" cy="198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Roadmap and/or Administration To Do List</a:t>
            </a:r>
          </a:p>
          <a:p>
            <a:pPr marL="285750" indent="-285750">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Calendar deadlines and important dates</a:t>
            </a:r>
            <a:endParaRPr lang="en-US" sz="1400" dirty="0">
              <a:latin typeface="Verdana" panose="020B0604030504040204" pitchFamily="34" charset="0"/>
              <a:ea typeface="Verdana" panose="020B0604030504040204" pitchFamily="34" charset="0"/>
              <a:cs typeface="Verdana" panose="020B0604030504040204" pitchFamily="34" charset="0"/>
            </a:endParaRPr>
          </a:p>
          <a:p>
            <a:pPr lvl="1" indent="0">
              <a:lnSpc>
                <a:spcPct val="150000"/>
              </a:lnSpc>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a:lnSpc>
                <a:spcPct val="150000"/>
              </a:lnSpc>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97B7E83F-381E-EA45-9831-00C76BF3FD66}"/>
              </a:ext>
            </a:extLst>
          </p:cNvPr>
          <p:cNvPicPr>
            <a:picLocks noChangeAspect="1"/>
          </p:cNvPicPr>
          <p:nvPr/>
        </p:nvPicPr>
        <p:blipFill>
          <a:blip r:embed="rId4"/>
          <a:stretch>
            <a:fillRect/>
          </a:stretch>
        </p:blipFill>
        <p:spPr>
          <a:xfrm>
            <a:off x="9494853" y="6165658"/>
            <a:ext cx="2274242" cy="413141"/>
          </a:xfrm>
          <a:prstGeom prst="rect">
            <a:avLst/>
          </a:prstGeom>
        </p:spPr>
      </p:pic>
    </p:spTree>
    <p:extLst>
      <p:ext uri="{BB962C8B-B14F-4D97-AF65-F5344CB8AC3E}">
        <p14:creationId xmlns:p14="http://schemas.microsoft.com/office/powerpoint/2010/main" val="2806162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swoosh only.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52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180C160-DE51-E349-BBC4-31BBB52CF983}"/>
              </a:ext>
            </a:extLst>
          </p:cNvPr>
          <p:cNvSpPr/>
          <p:nvPr/>
        </p:nvSpPr>
        <p:spPr>
          <a:xfrm>
            <a:off x="5861059" y="2113255"/>
            <a:ext cx="3865716" cy="1315745"/>
          </a:xfrm>
          <a:prstGeom prst="rect">
            <a:avLst/>
          </a:prstGeom>
        </p:spPr>
        <p:txBody>
          <a:bodyPr wrap="square">
            <a:spAutoFit/>
          </a:bodyPr>
          <a:lstStyle/>
          <a:p>
            <a:pPr>
              <a:spcAft>
                <a:spcPts val="300"/>
              </a:spcAft>
            </a:pPr>
            <a:r>
              <a:rPr lang="en-US" altLang="en-US" b="1" dirty="0" smtClean="0">
                <a:latin typeface="Verdana" panose="020B0604030504040204" pitchFamily="34" charset="0"/>
                <a:ea typeface="Verdana" panose="020B0604030504040204" pitchFamily="34" charset="0"/>
                <a:cs typeface="Verdana" panose="020B0604030504040204" pitchFamily="34" charset="0"/>
              </a:rPr>
              <a:t>Melissa F. Busley</a:t>
            </a:r>
            <a:endParaRPr lang="en-US" altLang="en-US" b="1" dirty="0">
              <a:latin typeface="Verdana" panose="020B0604030504040204" pitchFamily="34" charset="0"/>
              <a:ea typeface="Verdana" panose="020B0604030504040204" pitchFamily="34" charset="0"/>
              <a:cs typeface="Verdana" panose="020B0604030504040204" pitchFamily="34" charset="0"/>
            </a:endParaRPr>
          </a:p>
          <a:p>
            <a:pPr>
              <a:spcAft>
                <a:spcPts val="300"/>
              </a:spcAft>
            </a:pPr>
            <a:r>
              <a:rPr lang="en-US" dirty="0">
                <a:latin typeface="Verdana" panose="020B0604030504040204" pitchFamily="34" charset="0"/>
                <a:ea typeface="Verdana" panose="020B0604030504040204" pitchFamily="34" charset="0"/>
                <a:cs typeface="Verdana" panose="020B0604030504040204" pitchFamily="34" charset="0"/>
              </a:rPr>
              <a:t>Dunn Carney LLP</a:t>
            </a:r>
          </a:p>
          <a:p>
            <a:pPr>
              <a:spcAft>
                <a:spcPts val="300"/>
              </a:spcAft>
            </a:pPr>
            <a:r>
              <a:rPr lang="en-US" dirty="0" smtClean="0">
                <a:latin typeface="Verdana" panose="020B0604030504040204" pitchFamily="34" charset="0"/>
                <a:ea typeface="Verdana" panose="020B0604030504040204" pitchFamily="34" charset="0"/>
                <a:cs typeface="Verdana" panose="020B0604030504040204" pitchFamily="34" charset="0"/>
              </a:rPr>
              <a:t>mbusley@dunncarney.com</a:t>
            </a:r>
            <a:endParaRPr lang="en-US" dirty="0">
              <a:latin typeface="Verdana" panose="020B0604030504040204" pitchFamily="34" charset="0"/>
              <a:ea typeface="Verdana" panose="020B0604030504040204" pitchFamily="34" charset="0"/>
              <a:cs typeface="Verdana" panose="020B0604030504040204" pitchFamily="34" charset="0"/>
            </a:endParaRPr>
          </a:p>
          <a:p>
            <a:pPr>
              <a:spcAft>
                <a:spcPts val="300"/>
              </a:spcAft>
            </a:pPr>
            <a:r>
              <a:rPr lang="en-US" dirty="0" smtClean="0">
                <a:latin typeface="Verdana" panose="020B0604030504040204" pitchFamily="34" charset="0"/>
                <a:ea typeface="Verdana" panose="020B0604030504040204" pitchFamily="34" charset="0"/>
                <a:cs typeface="Verdana" panose="020B0604030504040204" pitchFamily="34" charset="0"/>
              </a:rPr>
              <a:t>503-417-5460</a:t>
            </a:r>
            <a:endParaRPr lang="en-US" dirty="0"/>
          </a:p>
        </p:txBody>
      </p:sp>
      <p:pic>
        <p:nvPicPr>
          <p:cNvPr id="11" name="Picture 10">
            <a:extLst>
              <a:ext uri="{FF2B5EF4-FFF2-40B4-BE49-F238E27FC236}">
                <a16:creationId xmlns:a16="http://schemas.microsoft.com/office/drawing/2014/main" id="{EAB68C40-B6AE-2949-8D3E-1AEEDCA05B4A}"/>
              </a:ext>
            </a:extLst>
          </p:cNvPr>
          <p:cNvPicPr>
            <a:picLocks noChangeAspect="1"/>
          </p:cNvPicPr>
          <p:nvPr/>
        </p:nvPicPr>
        <p:blipFill>
          <a:blip r:embed="rId4"/>
          <a:stretch>
            <a:fillRect/>
          </a:stretch>
        </p:blipFill>
        <p:spPr>
          <a:xfrm>
            <a:off x="9612475" y="6242411"/>
            <a:ext cx="2274242" cy="413141"/>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9825" y="1433146"/>
            <a:ext cx="2473630" cy="346308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swoosh only.pdf">
            <a:extLst>
              <a:ext uri="{FF2B5EF4-FFF2-40B4-BE49-F238E27FC236}">
                <a16:creationId xmlns:a16="http://schemas.microsoft.com/office/drawing/2014/main" id="{95B3579F-BFF3-EA4D-9B10-5A3F26288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52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91604" y="567269"/>
            <a:ext cx="80438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smtClean="0">
                <a:solidFill>
                  <a:srgbClr val="376092"/>
                </a:solidFill>
                <a:latin typeface="Verdana Bold" panose="020B0804030504040204" pitchFamily="34" charset="0"/>
                <a:ea typeface="Verdana Bold" panose="020B0804030504040204" pitchFamily="34" charset="0"/>
                <a:cs typeface="Verdana Bold" panose="020B0804030504040204" pitchFamily="34" charset="0"/>
              </a:rPr>
              <a:t>2. Terminology Basics</a:t>
            </a:r>
            <a:endParaRPr lang="en-US" altLang="en-US" sz="2800" b="1" dirty="0">
              <a:solidFill>
                <a:srgbClr val="4F6228"/>
              </a:solidFill>
              <a:latin typeface="Verdana Bold" panose="020B0804030504040204" pitchFamily="34" charset="0"/>
              <a:ea typeface="Verdana Bold" panose="020B0804030504040204" pitchFamily="34" charset="0"/>
              <a:cs typeface="Verdana Bold" panose="020B0804030504040204" pitchFamily="34" charset="0"/>
            </a:endParaRPr>
          </a:p>
        </p:txBody>
      </p:sp>
      <p:sp>
        <p:nvSpPr>
          <p:cNvPr id="16" name="TextBox 4">
            <a:extLst>
              <a:ext uri="{FF2B5EF4-FFF2-40B4-BE49-F238E27FC236}">
                <a16:creationId xmlns:a16="http://schemas.microsoft.com/office/drawing/2014/main" id="{280DAB0D-72A0-F946-9F25-FEBBC79FCD04}"/>
              </a:ext>
            </a:extLst>
          </p:cNvPr>
          <p:cNvSpPr txBox="1">
            <a:spLocks noChangeArrowheads="1"/>
          </p:cNvSpPr>
          <p:nvPr/>
        </p:nvSpPr>
        <p:spPr bwMode="auto">
          <a:xfrm>
            <a:off x="991604" y="1723918"/>
            <a:ext cx="9698037"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50000"/>
              </a:lnSpc>
            </a:pPr>
            <a:r>
              <a:rPr lang="en-US" sz="1800" u="sng" dirty="0" smtClean="0">
                <a:latin typeface="Verdana" panose="020B0604030504040204" pitchFamily="34" charset="0"/>
                <a:ea typeface="Verdana" panose="020B0604030504040204" pitchFamily="34" charset="0"/>
                <a:cs typeface="Verdana" panose="020B0604030504040204" pitchFamily="34" charset="0"/>
              </a:rPr>
              <a:t>Probate</a:t>
            </a:r>
            <a:r>
              <a:rPr lang="en-US" sz="1800" dirty="0" smtClean="0">
                <a:latin typeface="Verdana" panose="020B0604030504040204" pitchFamily="34" charset="0"/>
                <a:ea typeface="Verdana" panose="020B0604030504040204" pitchFamily="34" charset="0"/>
                <a:cs typeface="Verdana" panose="020B0604030504040204" pitchFamily="34" charset="0"/>
              </a:rPr>
              <a:t> – Court supervised process of “proving” the Will.  The process ensures that the correct Will is admitted to probate, interested parties receive notice and that necessary tasks are completed.</a:t>
            </a:r>
          </a:p>
          <a:p>
            <a:pPr marL="285750" indent="-285750">
              <a:lnSpc>
                <a:spcPct val="150000"/>
              </a:lnSpc>
            </a:pPr>
            <a:r>
              <a:rPr lang="en-US" sz="1800" u="sng" dirty="0" smtClean="0">
                <a:latin typeface="Verdana" panose="020B0604030504040204" pitchFamily="34" charset="0"/>
                <a:ea typeface="Verdana" panose="020B0604030504040204" pitchFamily="34" charset="0"/>
                <a:cs typeface="Verdana" panose="020B0604030504040204" pitchFamily="34" charset="0"/>
              </a:rPr>
              <a:t>Personal Representative </a:t>
            </a:r>
            <a:r>
              <a:rPr lang="en-US" sz="1800" dirty="0" smtClean="0">
                <a:latin typeface="Verdana" panose="020B0604030504040204" pitchFamily="34" charset="0"/>
                <a:ea typeface="Verdana" panose="020B0604030504040204" pitchFamily="34" charset="0"/>
                <a:cs typeface="Verdana" panose="020B0604030504040204" pitchFamily="34" charset="0"/>
              </a:rPr>
              <a:t>– The person appointed by the court to administer the estate through the probate process.  Sometimes called executor or administrator.</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pPr>
            <a:r>
              <a:rPr lang="en-US" sz="1800" u="sng" dirty="0" smtClean="0">
                <a:latin typeface="Verdana" panose="020B0604030504040204" pitchFamily="34" charset="0"/>
                <a:ea typeface="Verdana" panose="020B0604030504040204" pitchFamily="34" charset="0"/>
                <a:cs typeface="Verdana" panose="020B0604030504040204" pitchFamily="34" charset="0"/>
              </a:rPr>
              <a:t>Testate</a:t>
            </a:r>
            <a:r>
              <a:rPr lang="en-US" sz="1800" dirty="0" smtClean="0">
                <a:latin typeface="Verdana" panose="020B0604030504040204" pitchFamily="34" charset="0"/>
                <a:ea typeface="Verdana" panose="020B0604030504040204" pitchFamily="34" charset="0"/>
                <a:cs typeface="Verdana" panose="020B0604030504040204" pitchFamily="34" charset="0"/>
              </a:rPr>
              <a:t> - Die </a:t>
            </a:r>
            <a:r>
              <a:rPr lang="en-US" sz="1800" dirty="0">
                <a:latin typeface="Verdana" panose="020B0604030504040204" pitchFamily="34" charset="0"/>
                <a:ea typeface="Verdana" panose="020B0604030504040204" pitchFamily="34" charset="0"/>
                <a:cs typeface="Verdana" panose="020B0604030504040204" pitchFamily="34" charset="0"/>
              </a:rPr>
              <a:t>leaving a </a:t>
            </a:r>
            <a:r>
              <a:rPr lang="en-US" sz="1800" dirty="0" smtClean="0">
                <a:latin typeface="Verdana" panose="020B0604030504040204" pitchFamily="34" charset="0"/>
                <a:ea typeface="Verdana" panose="020B0604030504040204" pitchFamily="34" charset="0"/>
                <a:cs typeface="Verdana" panose="020B0604030504040204" pitchFamily="34" charset="0"/>
              </a:rPr>
              <a:t>Will.</a:t>
            </a:r>
            <a:endParaRPr lang="en-US" sz="1800" u="sng"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pPr>
            <a:r>
              <a:rPr lang="en-US" sz="1800" u="sng" dirty="0" smtClean="0">
                <a:latin typeface="Verdana" panose="020B0604030504040204" pitchFamily="34" charset="0"/>
                <a:ea typeface="Verdana" panose="020B0604030504040204" pitchFamily="34" charset="0"/>
                <a:cs typeface="Verdana" panose="020B0604030504040204" pitchFamily="34" charset="0"/>
              </a:rPr>
              <a:t>Intestate</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smtClean="0">
                <a:latin typeface="Verdana" panose="020B0604030504040204" pitchFamily="34" charset="0"/>
                <a:ea typeface="Verdana" panose="020B0604030504040204" pitchFamily="34" charset="0"/>
                <a:cs typeface="Verdana" panose="020B0604030504040204" pitchFamily="34" charset="0"/>
              </a:rPr>
              <a:t>- </a:t>
            </a:r>
            <a:r>
              <a:rPr lang="en-US" sz="1800" dirty="0">
                <a:latin typeface="Verdana" panose="020B0604030504040204" pitchFamily="34" charset="0"/>
                <a:ea typeface="Verdana" panose="020B0604030504040204" pitchFamily="34" charset="0"/>
                <a:cs typeface="Verdana" panose="020B0604030504040204" pitchFamily="34" charset="0"/>
              </a:rPr>
              <a:t>D</a:t>
            </a:r>
            <a:r>
              <a:rPr lang="en-US" sz="1800" dirty="0" smtClean="0">
                <a:latin typeface="Verdana" panose="020B0604030504040204" pitchFamily="34" charset="0"/>
                <a:ea typeface="Verdana" panose="020B0604030504040204" pitchFamily="34" charset="0"/>
                <a:cs typeface="Verdana" panose="020B0604030504040204" pitchFamily="34" charset="0"/>
              </a:rPr>
              <a:t>ie without leaving a Will.</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97B7E83F-381E-EA45-9831-00C76BF3FD66}"/>
              </a:ext>
            </a:extLst>
          </p:cNvPr>
          <p:cNvPicPr>
            <a:picLocks noChangeAspect="1"/>
          </p:cNvPicPr>
          <p:nvPr/>
        </p:nvPicPr>
        <p:blipFill>
          <a:blip r:embed="rId4"/>
          <a:stretch>
            <a:fillRect/>
          </a:stretch>
        </p:blipFill>
        <p:spPr>
          <a:xfrm>
            <a:off x="9494853" y="6165658"/>
            <a:ext cx="2274242" cy="413141"/>
          </a:xfrm>
          <a:prstGeom prst="rect">
            <a:avLst/>
          </a:prstGeom>
        </p:spPr>
      </p:pic>
    </p:spTree>
    <p:extLst>
      <p:ext uri="{BB962C8B-B14F-4D97-AF65-F5344CB8AC3E}">
        <p14:creationId xmlns:p14="http://schemas.microsoft.com/office/powerpoint/2010/main" val="3449251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swoosh only.pdf">
            <a:extLst>
              <a:ext uri="{FF2B5EF4-FFF2-40B4-BE49-F238E27FC236}">
                <a16:creationId xmlns:a16="http://schemas.microsoft.com/office/drawing/2014/main" id="{95B3579F-BFF3-EA4D-9B10-5A3F26288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52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91604" y="567269"/>
            <a:ext cx="80438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smtClean="0">
                <a:solidFill>
                  <a:srgbClr val="376092"/>
                </a:solidFill>
                <a:latin typeface="Verdana Bold" panose="020B0804030504040204" pitchFamily="34" charset="0"/>
                <a:ea typeface="Verdana Bold" panose="020B0804030504040204" pitchFamily="34" charset="0"/>
                <a:cs typeface="Verdana Bold" panose="020B0804030504040204" pitchFamily="34" charset="0"/>
              </a:rPr>
              <a:t>2. Terminology Basics (cont’d)</a:t>
            </a:r>
            <a:endParaRPr lang="en-US" altLang="en-US" sz="2800" b="1" dirty="0">
              <a:solidFill>
                <a:srgbClr val="4F6228"/>
              </a:solidFill>
              <a:latin typeface="Verdana Bold" panose="020B0804030504040204" pitchFamily="34" charset="0"/>
              <a:ea typeface="Verdana Bold" panose="020B0804030504040204" pitchFamily="34" charset="0"/>
              <a:cs typeface="Verdana Bold" panose="020B0804030504040204" pitchFamily="34" charset="0"/>
            </a:endParaRPr>
          </a:p>
        </p:txBody>
      </p:sp>
      <p:sp>
        <p:nvSpPr>
          <p:cNvPr id="16" name="TextBox 4">
            <a:extLst>
              <a:ext uri="{FF2B5EF4-FFF2-40B4-BE49-F238E27FC236}">
                <a16:creationId xmlns:a16="http://schemas.microsoft.com/office/drawing/2014/main" id="{280DAB0D-72A0-F946-9F25-FEBBC79FCD04}"/>
              </a:ext>
            </a:extLst>
          </p:cNvPr>
          <p:cNvSpPr txBox="1">
            <a:spLocks noChangeArrowheads="1"/>
          </p:cNvSpPr>
          <p:nvPr/>
        </p:nvSpPr>
        <p:spPr bwMode="auto">
          <a:xfrm>
            <a:off x="933937" y="1305353"/>
            <a:ext cx="9698037" cy="582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50000"/>
              </a:lnSpc>
            </a:pPr>
            <a:r>
              <a:rPr lang="en-US" sz="1800" u="sng" dirty="0" smtClean="0">
                <a:latin typeface="Verdana" panose="020B0604030504040204" pitchFamily="34" charset="0"/>
                <a:ea typeface="Verdana" panose="020B0604030504040204" pitchFamily="34" charset="0"/>
                <a:cs typeface="Verdana" panose="020B0604030504040204" pitchFamily="34" charset="0"/>
              </a:rPr>
              <a:t>Trust</a:t>
            </a:r>
            <a:r>
              <a:rPr lang="en-US" sz="1800" dirty="0" smtClean="0">
                <a:latin typeface="Verdana" panose="020B0604030504040204" pitchFamily="34" charset="0"/>
                <a:ea typeface="Verdana" panose="020B0604030504040204" pitchFamily="34" charset="0"/>
                <a:cs typeface="Verdana" panose="020B0604030504040204" pitchFamily="34" charset="0"/>
              </a:rPr>
              <a:t> – A three party contract describing how property is to be held, managed and distributed.  The three parties to the contract are:</a:t>
            </a:r>
          </a:p>
          <a:p>
            <a:pPr marL="1028700" lvl="1">
              <a:lnSpc>
                <a:spcPct val="150000"/>
              </a:lnSpc>
            </a:pPr>
            <a:r>
              <a:rPr lang="en-US" sz="1600" dirty="0">
                <a:latin typeface="Verdana" panose="020B0604030504040204" pitchFamily="34" charset="0"/>
                <a:ea typeface="Verdana" panose="020B0604030504040204" pitchFamily="34" charset="0"/>
                <a:cs typeface="Verdana" panose="020B0604030504040204" pitchFamily="34" charset="0"/>
              </a:rPr>
              <a:t>Settlor – the party who creates the trust (sometimes called the Grantor, or Trustor)</a:t>
            </a:r>
          </a:p>
          <a:p>
            <a:pPr marL="1028700" lvl="1">
              <a:lnSpc>
                <a:spcPct val="150000"/>
              </a:lnSpc>
            </a:pPr>
            <a:r>
              <a:rPr lang="en-US" sz="1600" dirty="0">
                <a:latin typeface="Verdana" panose="020B0604030504040204" pitchFamily="34" charset="0"/>
                <a:ea typeface="Verdana" panose="020B0604030504040204" pitchFamily="34" charset="0"/>
                <a:cs typeface="Verdana" panose="020B0604030504040204" pitchFamily="34" charset="0"/>
              </a:rPr>
              <a:t>Trustee – the party responsible for managing the trust</a:t>
            </a:r>
          </a:p>
          <a:p>
            <a:pPr marL="1028700" lvl="1">
              <a:lnSpc>
                <a:spcPct val="150000"/>
              </a:lnSpc>
            </a:pPr>
            <a:r>
              <a:rPr lang="en-US" sz="1600" dirty="0">
                <a:latin typeface="Verdana" panose="020B0604030504040204" pitchFamily="34" charset="0"/>
                <a:ea typeface="Verdana" panose="020B0604030504040204" pitchFamily="34" charset="0"/>
                <a:cs typeface="Verdana" panose="020B0604030504040204" pitchFamily="34" charset="0"/>
              </a:rPr>
              <a:t>Beneficiary – the party who benefits from the </a:t>
            </a:r>
            <a:r>
              <a:rPr lang="en-US" sz="1600" dirty="0" smtClean="0">
                <a:latin typeface="Verdana" panose="020B0604030504040204" pitchFamily="34" charset="0"/>
                <a:ea typeface="Verdana" panose="020B0604030504040204" pitchFamily="34" charset="0"/>
                <a:cs typeface="Verdana" panose="020B0604030504040204" pitchFamily="34" charset="0"/>
              </a:rPr>
              <a:t>Trust</a:t>
            </a:r>
          </a:p>
          <a:p>
            <a:pPr marL="285750" indent="-285750">
              <a:lnSpc>
                <a:spcPct val="150000"/>
              </a:lnSpc>
            </a:pPr>
            <a:r>
              <a:rPr lang="en-US" sz="1800" u="sng" dirty="0" smtClean="0">
                <a:latin typeface="Verdana" panose="020B0604030504040204" pitchFamily="34" charset="0"/>
                <a:ea typeface="Verdana" panose="020B0604030504040204" pitchFamily="34" charset="0"/>
                <a:cs typeface="Verdana" panose="020B0604030504040204" pitchFamily="34" charset="0"/>
              </a:rPr>
              <a:t>Beneficiary Designation</a:t>
            </a:r>
            <a:r>
              <a:rPr lang="en-US" sz="1800" dirty="0" smtClean="0">
                <a:latin typeface="Verdana" panose="020B0604030504040204" pitchFamily="34" charset="0"/>
                <a:ea typeface="Verdana" panose="020B0604030504040204" pitchFamily="34" charset="0"/>
                <a:cs typeface="Verdana" panose="020B0604030504040204" pitchFamily="34" charset="0"/>
              </a:rPr>
              <a:t> – A designation by owner of an asset designating who is to receive the asset at the owner’s death.  Typical life insurance and retirement plan benefits.</a:t>
            </a:r>
          </a:p>
          <a:p>
            <a:pPr marL="285750" indent="-285750">
              <a:lnSpc>
                <a:spcPct val="150000"/>
              </a:lnSpc>
            </a:pPr>
            <a:r>
              <a:rPr lang="en-US" sz="1800" u="sng" dirty="0" smtClean="0">
                <a:latin typeface="Verdana" panose="020B0604030504040204" pitchFamily="34" charset="0"/>
                <a:ea typeface="Verdana" panose="020B0604030504040204" pitchFamily="34" charset="0"/>
                <a:cs typeface="Verdana" panose="020B0604030504040204" pitchFamily="34" charset="0"/>
              </a:rPr>
              <a:t>Joint Tenancy with Right of Survivorship</a:t>
            </a:r>
            <a:r>
              <a:rPr lang="en-US" sz="1800" dirty="0" smtClean="0">
                <a:latin typeface="Verdana" panose="020B0604030504040204" pitchFamily="34" charset="0"/>
                <a:ea typeface="Verdana" panose="020B0604030504040204" pitchFamily="34" charset="0"/>
                <a:cs typeface="Verdana" panose="020B0604030504040204" pitchFamily="34" charset="0"/>
              </a:rPr>
              <a:t> – Property owned by more than one person that automatically passes on the death of one owner to the remaining owner(s).</a:t>
            </a:r>
          </a:p>
          <a:p>
            <a:pPr lvl="1" indent="0">
              <a:lnSpc>
                <a:spcPct val="150000"/>
              </a:lnSpc>
              <a:buNone/>
            </a:pPr>
            <a:endParaRPr lang="en-US" sz="1800"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97B7E83F-381E-EA45-9831-00C76BF3FD66}"/>
              </a:ext>
            </a:extLst>
          </p:cNvPr>
          <p:cNvPicPr>
            <a:picLocks noChangeAspect="1"/>
          </p:cNvPicPr>
          <p:nvPr/>
        </p:nvPicPr>
        <p:blipFill>
          <a:blip r:embed="rId4"/>
          <a:stretch>
            <a:fillRect/>
          </a:stretch>
        </p:blipFill>
        <p:spPr>
          <a:xfrm>
            <a:off x="9494853" y="6165658"/>
            <a:ext cx="2274242" cy="413141"/>
          </a:xfrm>
          <a:prstGeom prst="rect">
            <a:avLst/>
          </a:prstGeom>
        </p:spPr>
      </p:pic>
    </p:spTree>
    <p:extLst>
      <p:ext uri="{BB962C8B-B14F-4D97-AF65-F5344CB8AC3E}">
        <p14:creationId xmlns:p14="http://schemas.microsoft.com/office/powerpoint/2010/main" val="3236220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swoosh only.pdf">
            <a:extLst>
              <a:ext uri="{FF2B5EF4-FFF2-40B4-BE49-F238E27FC236}">
                <a16:creationId xmlns:a16="http://schemas.microsoft.com/office/drawing/2014/main" id="{95B3579F-BFF3-EA4D-9B10-5A3F26288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63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91604" y="567269"/>
            <a:ext cx="80438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smtClean="0">
                <a:solidFill>
                  <a:srgbClr val="376092"/>
                </a:solidFill>
                <a:latin typeface="Verdana Bold" panose="020B0804030504040204" pitchFamily="34" charset="0"/>
                <a:ea typeface="Verdana Bold" panose="020B0804030504040204" pitchFamily="34" charset="0"/>
                <a:cs typeface="Verdana Bold" panose="020B0804030504040204" pitchFamily="34" charset="0"/>
              </a:rPr>
              <a:t>3. Estate Planning Document Basics</a:t>
            </a:r>
            <a:endParaRPr lang="en-US" altLang="en-US" sz="2800" b="1" dirty="0">
              <a:solidFill>
                <a:srgbClr val="4F6228"/>
              </a:solidFill>
              <a:latin typeface="Verdana Bold" panose="020B0804030504040204" pitchFamily="34" charset="0"/>
              <a:ea typeface="Verdana Bold" panose="020B0804030504040204" pitchFamily="34" charset="0"/>
              <a:cs typeface="Verdana Bold" panose="020B0804030504040204" pitchFamily="34" charset="0"/>
            </a:endParaRPr>
          </a:p>
        </p:txBody>
      </p:sp>
      <p:sp>
        <p:nvSpPr>
          <p:cNvPr id="16" name="TextBox 4">
            <a:extLst>
              <a:ext uri="{FF2B5EF4-FFF2-40B4-BE49-F238E27FC236}">
                <a16:creationId xmlns:a16="http://schemas.microsoft.com/office/drawing/2014/main" id="{280DAB0D-72A0-F946-9F25-FEBBC79FCD04}"/>
              </a:ext>
            </a:extLst>
          </p:cNvPr>
          <p:cNvSpPr txBox="1">
            <a:spLocks noChangeArrowheads="1"/>
          </p:cNvSpPr>
          <p:nvPr/>
        </p:nvSpPr>
        <p:spPr bwMode="auto">
          <a:xfrm>
            <a:off x="918496" y="1931654"/>
            <a:ext cx="9698037" cy="249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An estate plan should always include:</a:t>
            </a:r>
          </a:p>
          <a:p>
            <a:pPr marL="1085850" lvl="1" indent="-342900">
              <a:lnSpc>
                <a:spcPct val="150000"/>
              </a:lnSpc>
              <a:buFont typeface="+mj-lt"/>
              <a:buAutoNum type="alphaLcPeriod"/>
            </a:pPr>
            <a:r>
              <a:rPr lang="en-US" sz="1800" dirty="0" smtClean="0">
                <a:latin typeface="Verdana" panose="020B0604030504040204" pitchFamily="34" charset="0"/>
                <a:ea typeface="Verdana" panose="020B0604030504040204" pitchFamily="34" charset="0"/>
                <a:cs typeface="Verdana" panose="020B0604030504040204" pitchFamily="34" charset="0"/>
              </a:rPr>
              <a:t>Will</a:t>
            </a:r>
          </a:p>
          <a:p>
            <a:pPr marL="1085850" lvl="1" indent="-342900">
              <a:lnSpc>
                <a:spcPct val="150000"/>
              </a:lnSpc>
              <a:buFont typeface="+mj-lt"/>
              <a:buAutoNum type="alphaLcPeriod"/>
            </a:pPr>
            <a:r>
              <a:rPr lang="en-US" sz="1800" dirty="0" smtClean="0">
                <a:latin typeface="Verdana" panose="020B0604030504040204" pitchFamily="34" charset="0"/>
                <a:ea typeface="Verdana" panose="020B0604030504040204" pitchFamily="34" charset="0"/>
                <a:cs typeface="Verdana" panose="020B0604030504040204" pitchFamily="34" charset="0"/>
              </a:rPr>
              <a:t>Durable Powers of Attorney</a:t>
            </a:r>
          </a:p>
          <a:p>
            <a:pPr marL="1085850" lvl="1" indent="-342900">
              <a:lnSpc>
                <a:spcPct val="150000"/>
              </a:lnSpc>
              <a:buFont typeface="+mj-lt"/>
              <a:buAutoNum type="alphaLcPeriod"/>
            </a:pPr>
            <a:r>
              <a:rPr lang="en-US" sz="1800" dirty="0" smtClean="0">
                <a:latin typeface="Verdana" panose="020B0604030504040204" pitchFamily="34" charset="0"/>
                <a:ea typeface="Verdana" panose="020B0604030504040204" pitchFamily="34" charset="0"/>
                <a:cs typeface="Verdana" panose="020B0604030504040204" pitchFamily="34" charset="0"/>
              </a:rPr>
              <a:t>Advance Directive (or equivalent healthcare documents)</a:t>
            </a:r>
            <a:endParaRPr lang="en-US" sz="1800" dirty="0">
              <a:latin typeface="Verdana" panose="020B0604030504040204" pitchFamily="34" charset="0"/>
              <a:ea typeface="Verdana" panose="020B0604030504040204" pitchFamily="34" charset="0"/>
              <a:cs typeface="Verdana" panose="020B0604030504040204" pitchFamily="34" charset="0"/>
            </a:endParaRPr>
          </a:p>
          <a:p>
            <a:pPr>
              <a:lnSpc>
                <a:spcPct val="150000"/>
              </a:lnSpc>
              <a:buNone/>
            </a:pPr>
            <a:r>
              <a:rPr lang="en-US" sz="1800" dirty="0" smtClean="0">
                <a:latin typeface="Verdana" panose="020B0604030504040204" pitchFamily="34" charset="0"/>
                <a:ea typeface="Verdana" panose="020B0604030504040204" pitchFamily="34" charset="0"/>
                <a:cs typeface="Verdana" panose="020B0604030504040204" pitchFamily="34" charset="0"/>
              </a:rPr>
              <a:t>    An estate plan may, but does not always, include one or more trusts.</a:t>
            </a:r>
          </a:p>
        </p:txBody>
      </p:sp>
      <p:pic>
        <p:nvPicPr>
          <p:cNvPr id="9" name="Picture 8">
            <a:extLst>
              <a:ext uri="{FF2B5EF4-FFF2-40B4-BE49-F238E27FC236}">
                <a16:creationId xmlns:a16="http://schemas.microsoft.com/office/drawing/2014/main" id="{97B7E83F-381E-EA45-9831-00C76BF3FD66}"/>
              </a:ext>
            </a:extLst>
          </p:cNvPr>
          <p:cNvPicPr>
            <a:picLocks noChangeAspect="1"/>
          </p:cNvPicPr>
          <p:nvPr/>
        </p:nvPicPr>
        <p:blipFill>
          <a:blip r:embed="rId4"/>
          <a:stretch>
            <a:fillRect/>
          </a:stretch>
        </p:blipFill>
        <p:spPr>
          <a:xfrm>
            <a:off x="9494853" y="6165658"/>
            <a:ext cx="2274242" cy="413141"/>
          </a:xfrm>
          <a:prstGeom prst="rect">
            <a:avLst/>
          </a:prstGeom>
        </p:spPr>
      </p:pic>
    </p:spTree>
    <p:extLst>
      <p:ext uri="{BB962C8B-B14F-4D97-AF65-F5344CB8AC3E}">
        <p14:creationId xmlns:p14="http://schemas.microsoft.com/office/powerpoint/2010/main" val="1101292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swoosh only.pdf">
            <a:extLst>
              <a:ext uri="{FF2B5EF4-FFF2-40B4-BE49-F238E27FC236}">
                <a16:creationId xmlns:a16="http://schemas.microsoft.com/office/drawing/2014/main" id="{95B3579F-BFF3-EA4D-9B10-5A3F26288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63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91604" y="567269"/>
            <a:ext cx="80438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smtClean="0">
                <a:solidFill>
                  <a:srgbClr val="376092"/>
                </a:solidFill>
                <a:latin typeface="Verdana Bold" panose="020B0804030504040204" pitchFamily="34" charset="0"/>
                <a:ea typeface="Verdana Bold" panose="020B0804030504040204" pitchFamily="34" charset="0"/>
                <a:cs typeface="Verdana Bold" panose="020B0804030504040204" pitchFamily="34" charset="0"/>
              </a:rPr>
              <a:t>4. Will vs Trust</a:t>
            </a:r>
            <a:endParaRPr lang="en-US" altLang="en-US" sz="2800" b="1" dirty="0">
              <a:solidFill>
                <a:srgbClr val="4F6228"/>
              </a:solidFill>
              <a:latin typeface="Verdana Bold" panose="020B0804030504040204" pitchFamily="34" charset="0"/>
              <a:ea typeface="Verdana Bold" panose="020B0804030504040204" pitchFamily="34" charset="0"/>
              <a:cs typeface="Verdana Bold" panose="020B0804030504040204" pitchFamily="34" charset="0"/>
            </a:endParaRPr>
          </a:p>
        </p:txBody>
      </p:sp>
      <p:sp>
        <p:nvSpPr>
          <p:cNvPr id="16" name="TextBox 4">
            <a:extLst>
              <a:ext uri="{FF2B5EF4-FFF2-40B4-BE49-F238E27FC236}">
                <a16:creationId xmlns:a16="http://schemas.microsoft.com/office/drawing/2014/main" id="{280DAB0D-72A0-F946-9F25-FEBBC79FCD04}"/>
              </a:ext>
            </a:extLst>
          </p:cNvPr>
          <p:cNvSpPr txBox="1">
            <a:spLocks noChangeArrowheads="1"/>
          </p:cNvSpPr>
          <p:nvPr/>
        </p:nvSpPr>
        <p:spPr bwMode="auto">
          <a:xfrm>
            <a:off x="918496" y="1931654"/>
            <a:ext cx="9698037" cy="31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50000"/>
              </a:lnSpc>
            </a:pPr>
            <a:r>
              <a:rPr lang="en-US" sz="1800" b="1" u="sng" dirty="0" smtClean="0">
                <a:latin typeface="Verdana" panose="020B0604030504040204" pitchFamily="34" charset="0"/>
                <a:ea typeface="Verdana" panose="020B0604030504040204" pitchFamily="34" charset="0"/>
                <a:cs typeface="Verdana" panose="020B0604030504040204" pitchFamily="34" charset="0"/>
              </a:rPr>
              <a:t>A Will</a:t>
            </a:r>
            <a:r>
              <a:rPr lang="en-US" sz="1800" b="1" dirty="0" smtClean="0">
                <a:latin typeface="Verdana" panose="020B0604030504040204" pitchFamily="34" charset="0"/>
                <a:ea typeface="Verdana" panose="020B0604030504040204" pitchFamily="34" charset="0"/>
                <a:cs typeface="Verdana" panose="020B0604030504040204" pitchFamily="34" charset="0"/>
              </a:rPr>
              <a:t> </a:t>
            </a:r>
            <a:r>
              <a:rPr lang="en-US" sz="1800" dirty="0" smtClean="0">
                <a:latin typeface="Verdana" panose="020B0604030504040204" pitchFamily="34" charset="0"/>
                <a:ea typeface="Verdana" panose="020B0604030504040204" pitchFamily="34" charset="0"/>
                <a:cs typeface="Verdana" panose="020B0604030504040204" pitchFamily="34" charset="0"/>
              </a:rPr>
              <a:t>does not become effective until the death of the testator (person making the Will).  Until the death of the testator, no action is generally needed.</a:t>
            </a:r>
          </a:p>
          <a:p>
            <a:pPr marL="285750" indent="-285750">
              <a:lnSpc>
                <a:spcPct val="150000"/>
              </a:lnSpc>
            </a:pPr>
            <a:r>
              <a:rPr lang="en-US" sz="1800" b="1" u="sng" dirty="0" smtClean="0">
                <a:latin typeface="Verdana" panose="020B0604030504040204" pitchFamily="34" charset="0"/>
                <a:ea typeface="Verdana" panose="020B0604030504040204" pitchFamily="34" charset="0"/>
                <a:cs typeface="Verdana" panose="020B0604030504040204" pitchFamily="34" charset="0"/>
              </a:rPr>
              <a:t>A trust</a:t>
            </a:r>
            <a:r>
              <a:rPr lang="en-US" sz="1800" b="1" dirty="0" smtClean="0">
                <a:latin typeface="Verdana" panose="020B0604030504040204" pitchFamily="34" charset="0"/>
                <a:ea typeface="Verdana" panose="020B0604030504040204" pitchFamily="34" charset="0"/>
                <a:cs typeface="Verdana" panose="020B0604030504040204" pitchFamily="34" charset="0"/>
              </a:rPr>
              <a:t> </a:t>
            </a:r>
            <a:r>
              <a:rPr lang="en-US" sz="1800" dirty="0" smtClean="0">
                <a:latin typeface="Verdana" panose="020B0604030504040204" pitchFamily="34" charset="0"/>
                <a:ea typeface="Verdana" panose="020B0604030504040204" pitchFamily="34" charset="0"/>
                <a:cs typeface="Verdana" panose="020B0604030504040204" pitchFamily="34" charset="0"/>
              </a:rPr>
              <a:t>becomes effective upon signing (and funding).  Generally, a trust is effective during the Settlor’s lifetime and provides for distribution of assets upon the Settlor’s death.  If assets are transferred to the trust, they can be managed for the benefit of the Settlor/beneficiary in the event that individual becomes incapacitated.</a:t>
            </a:r>
          </a:p>
        </p:txBody>
      </p:sp>
      <p:pic>
        <p:nvPicPr>
          <p:cNvPr id="9" name="Picture 8">
            <a:extLst>
              <a:ext uri="{FF2B5EF4-FFF2-40B4-BE49-F238E27FC236}">
                <a16:creationId xmlns:a16="http://schemas.microsoft.com/office/drawing/2014/main" id="{97B7E83F-381E-EA45-9831-00C76BF3FD66}"/>
              </a:ext>
            </a:extLst>
          </p:cNvPr>
          <p:cNvPicPr>
            <a:picLocks noChangeAspect="1"/>
          </p:cNvPicPr>
          <p:nvPr/>
        </p:nvPicPr>
        <p:blipFill>
          <a:blip r:embed="rId4"/>
          <a:stretch>
            <a:fillRect/>
          </a:stretch>
        </p:blipFill>
        <p:spPr>
          <a:xfrm>
            <a:off x="9494853" y="6165658"/>
            <a:ext cx="2274242" cy="413141"/>
          </a:xfrm>
          <a:prstGeom prst="rect">
            <a:avLst/>
          </a:prstGeom>
        </p:spPr>
      </p:pic>
    </p:spTree>
    <p:extLst>
      <p:ext uri="{BB962C8B-B14F-4D97-AF65-F5344CB8AC3E}">
        <p14:creationId xmlns:p14="http://schemas.microsoft.com/office/powerpoint/2010/main" val="387751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swoosh only.pdf">
            <a:extLst>
              <a:ext uri="{FF2B5EF4-FFF2-40B4-BE49-F238E27FC236}">
                <a16:creationId xmlns:a16="http://schemas.microsoft.com/office/drawing/2014/main" id="{95B3579F-BFF3-EA4D-9B10-5A3F26288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63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91604" y="567269"/>
            <a:ext cx="80438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smtClean="0">
                <a:solidFill>
                  <a:srgbClr val="376092"/>
                </a:solidFill>
                <a:latin typeface="Verdana Bold" panose="020B0804030504040204" pitchFamily="34" charset="0"/>
                <a:ea typeface="Verdana Bold" panose="020B0804030504040204" pitchFamily="34" charset="0"/>
                <a:cs typeface="Verdana Bold" panose="020B0804030504040204" pitchFamily="34" charset="0"/>
              </a:rPr>
              <a:t>5. Other Planning Documents</a:t>
            </a:r>
            <a:endParaRPr lang="en-US" altLang="en-US" sz="2800" b="1" dirty="0">
              <a:solidFill>
                <a:srgbClr val="4F6228"/>
              </a:solidFill>
              <a:latin typeface="Verdana Bold" panose="020B0804030504040204" pitchFamily="34" charset="0"/>
              <a:ea typeface="Verdana Bold" panose="020B0804030504040204" pitchFamily="34" charset="0"/>
              <a:cs typeface="Verdana Bold" panose="020B0804030504040204" pitchFamily="34" charset="0"/>
            </a:endParaRPr>
          </a:p>
        </p:txBody>
      </p:sp>
      <p:sp>
        <p:nvSpPr>
          <p:cNvPr id="16" name="TextBox 4">
            <a:extLst>
              <a:ext uri="{FF2B5EF4-FFF2-40B4-BE49-F238E27FC236}">
                <a16:creationId xmlns:a16="http://schemas.microsoft.com/office/drawing/2014/main" id="{280DAB0D-72A0-F946-9F25-FEBBC79FCD04}"/>
              </a:ext>
            </a:extLst>
          </p:cNvPr>
          <p:cNvSpPr txBox="1">
            <a:spLocks noChangeArrowheads="1"/>
          </p:cNvSpPr>
          <p:nvPr/>
        </p:nvSpPr>
        <p:spPr bwMode="auto">
          <a:xfrm>
            <a:off x="918496" y="1710592"/>
            <a:ext cx="9698037" cy="44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50000"/>
              </a:lnSpc>
            </a:pPr>
            <a:r>
              <a:rPr lang="en-US" sz="1800" u="sng" dirty="0" smtClean="0">
                <a:latin typeface="Verdana" panose="020B0604030504040204" pitchFamily="34" charset="0"/>
                <a:ea typeface="Verdana" panose="020B0604030504040204" pitchFamily="34" charset="0"/>
                <a:cs typeface="Verdana" panose="020B0604030504040204" pitchFamily="34" charset="0"/>
              </a:rPr>
              <a:t>DPOAs</a:t>
            </a:r>
            <a:endParaRPr lang="en-US" sz="1800" u="sng" dirty="0">
              <a:latin typeface="Verdana" panose="020B0604030504040204" pitchFamily="34" charset="0"/>
              <a:ea typeface="Verdana" panose="020B0604030504040204" pitchFamily="34" charset="0"/>
              <a:cs typeface="Verdana" panose="020B0604030504040204" pitchFamily="34" charset="0"/>
            </a:endParaRPr>
          </a:p>
          <a:p>
            <a:pPr marL="1028700" lvl="1">
              <a:lnSpc>
                <a:spcPct val="150000"/>
              </a:lnSpc>
            </a:pPr>
            <a:r>
              <a:rPr lang="en-US" sz="1600" dirty="0" smtClean="0">
                <a:latin typeface="Verdana" panose="020B0604030504040204" pitchFamily="34" charset="0"/>
                <a:ea typeface="Verdana" panose="020B0604030504040204" pitchFamily="34" charset="0"/>
                <a:cs typeface="Verdana" panose="020B0604030504040204" pitchFamily="34" charset="0"/>
              </a:rPr>
              <a:t>Allow principal to name an agent to manage various financial decisions</a:t>
            </a:r>
          </a:p>
          <a:p>
            <a:pPr marL="1028700" lvl="1">
              <a:lnSpc>
                <a:spcPct val="150000"/>
              </a:lnSpc>
            </a:pPr>
            <a:r>
              <a:rPr lang="en-US" sz="1600" dirty="0" smtClean="0">
                <a:latin typeface="Verdana" panose="020B0604030504040204" pitchFamily="34" charset="0"/>
                <a:ea typeface="Verdana" panose="020B0604030504040204" pitchFamily="34" charset="0"/>
                <a:cs typeface="Verdana" panose="020B0604030504040204" pitchFamily="34" charset="0"/>
              </a:rPr>
              <a:t>Helpful if principal is unavailable or becomes incapacitated</a:t>
            </a:r>
          </a:p>
          <a:p>
            <a:pPr marL="1028700" lvl="1">
              <a:lnSpc>
                <a:spcPct val="150000"/>
              </a:lnSpc>
            </a:pPr>
            <a:r>
              <a:rPr lang="en-US" sz="1600" dirty="0" smtClean="0">
                <a:latin typeface="Verdana" panose="020B0604030504040204" pitchFamily="34" charset="0"/>
                <a:ea typeface="Verdana" panose="020B0604030504040204" pitchFamily="34" charset="0"/>
                <a:cs typeface="Verdana" panose="020B0604030504040204" pitchFamily="34" charset="0"/>
              </a:rPr>
              <a:t>Inexpensive way to plan for capacity issues</a:t>
            </a:r>
          </a:p>
          <a:p>
            <a:pPr marL="1028700" lvl="1">
              <a:lnSpc>
                <a:spcPct val="150000"/>
              </a:lnSpc>
            </a:pPr>
            <a:r>
              <a:rPr lang="en-US" sz="1600" dirty="0" smtClean="0">
                <a:latin typeface="Verdana" panose="020B0604030504040204" pitchFamily="34" charset="0"/>
                <a:ea typeface="Verdana" panose="020B0604030504040204" pitchFamily="34" charset="0"/>
                <a:cs typeface="Verdana" panose="020B0604030504040204" pitchFamily="34" charset="0"/>
              </a:rPr>
              <a:t>Relies on acceptance by third parties</a:t>
            </a:r>
          </a:p>
          <a:p>
            <a:pPr marL="285750" indent="-285750">
              <a:lnSpc>
                <a:spcPct val="150000"/>
              </a:lnSpc>
            </a:pPr>
            <a:r>
              <a:rPr lang="en-US" sz="1800" u="sng" dirty="0" smtClean="0">
                <a:latin typeface="Verdana" panose="020B0604030504040204" pitchFamily="34" charset="0"/>
                <a:ea typeface="Verdana" panose="020B0604030504040204" pitchFamily="34" charset="0"/>
                <a:cs typeface="Verdana" panose="020B0604030504040204" pitchFamily="34" charset="0"/>
              </a:rPr>
              <a:t>Advance Directive</a:t>
            </a:r>
          </a:p>
          <a:p>
            <a:pPr marL="1028700" lvl="1">
              <a:lnSpc>
                <a:spcPct val="150000"/>
              </a:lnSpc>
            </a:pPr>
            <a:r>
              <a:rPr lang="en-US" sz="1600" dirty="0" smtClean="0">
                <a:latin typeface="Verdana" panose="020B0604030504040204" pitchFamily="34" charset="0"/>
                <a:ea typeface="Verdana" panose="020B0604030504040204" pitchFamily="34" charset="0"/>
                <a:cs typeface="Verdana" panose="020B0604030504040204" pitchFamily="34" charset="0"/>
              </a:rPr>
              <a:t>Allows individual to designate a healthcare representative and up to 2 alternates to make decisions on behalf if unable, and make end of life decisions known.</a:t>
            </a:r>
          </a:p>
          <a:p>
            <a:pPr marL="1028700" lvl="1">
              <a:lnSpc>
                <a:spcPct val="150000"/>
              </a:lnSpc>
            </a:pPr>
            <a:r>
              <a:rPr lang="en-US" sz="1600" dirty="0" smtClean="0">
                <a:latin typeface="Verdana" panose="020B0604030504040204" pitchFamily="34" charset="0"/>
                <a:ea typeface="Verdana" panose="020B0604030504040204" pitchFamily="34" charset="0"/>
                <a:cs typeface="Verdana" panose="020B0604030504040204" pitchFamily="34" charset="0"/>
              </a:rPr>
              <a:t>Positive </a:t>
            </a:r>
            <a:r>
              <a:rPr lang="en-US" sz="1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It’s a state form</a:t>
            </a:r>
          </a:p>
          <a:p>
            <a:pPr marL="1028700" lvl="1">
              <a:lnSpc>
                <a:spcPct val="150000"/>
              </a:lnSpc>
            </a:pPr>
            <a:r>
              <a:rPr lang="en-US" sz="1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Negative   It’s a state form</a:t>
            </a:r>
            <a:endParaRPr lang="en-US" sz="16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97B7E83F-381E-EA45-9831-00C76BF3FD66}"/>
              </a:ext>
            </a:extLst>
          </p:cNvPr>
          <p:cNvPicPr>
            <a:picLocks noChangeAspect="1"/>
          </p:cNvPicPr>
          <p:nvPr/>
        </p:nvPicPr>
        <p:blipFill>
          <a:blip r:embed="rId4"/>
          <a:stretch>
            <a:fillRect/>
          </a:stretch>
        </p:blipFill>
        <p:spPr>
          <a:xfrm>
            <a:off x="9494853" y="6165658"/>
            <a:ext cx="2274242" cy="413141"/>
          </a:xfrm>
          <a:prstGeom prst="rect">
            <a:avLst/>
          </a:prstGeom>
        </p:spPr>
      </p:pic>
    </p:spTree>
    <p:extLst>
      <p:ext uri="{BB962C8B-B14F-4D97-AF65-F5344CB8AC3E}">
        <p14:creationId xmlns:p14="http://schemas.microsoft.com/office/powerpoint/2010/main" val="2427428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swoosh only.pdf">
            <a:extLst>
              <a:ext uri="{FF2B5EF4-FFF2-40B4-BE49-F238E27FC236}">
                <a16:creationId xmlns:a16="http://schemas.microsoft.com/office/drawing/2014/main" id="{95B3579F-BFF3-EA4D-9B10-5A3F26288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63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91604" y="567269"/>
            <a:ext cx="80438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smtClean="0">
                <a:solidFill>
                  <a:srgbClr val="376092"/>
                </a:solidFill>
                <a:latin typeface="Verdana Bold" panose="020B0804030504040204" pitchFamily="34" charset="0"/>
                <a:ea typeface="Verdana Bold" panose="020B0804030504040204" pitchFamily="34" charset="0"/>
                <a:cs typeface="Verdana Bold" panose="020B0804030504040204" pitchFamily="34" charset="0"/>
              </a:rPr>
              <a:t>6. Execution and Safeguarding of Documents (cont’d)</a:t>
            </a:r>
            <a:endParaRPr lang="en-US" altLang="en-US" sz="2800" b="1" dirty="0">
              <a:solidFill>
                <a:srgbClr val="4F6228"/>
              </a:solidFill>
              <a:latin typeface="Verdana Bold" panose="020B0804030504040204" pitchFamily="34" charset="0"/>
              <a:ea typeface="Verdana Bold" panose="020B0804030504040204" pitchFamily="34" charset="0"/>
              <a:cs typeface="Verdana Bold" panose="020B0804030504040204" pitchFamily="34" charset="0"/>
            </a:endParaRPr>
          </a:p>
        </p:txBody>
      </p:sp>
      <p:sp>
        <p:nvSpPr>
          <p:cNvPr id="16" name="TextBox 4">
            <a:extLst>
              <a:ext uri="{FF2B5EF4-FFF2-40B4-BE49-F238E27FC236}">
                <a16:creationId xmlns:a16="http://schemas.microsoft.com/office/drawing/2014/main" id="{280DAB0D-72A0-F946-9F25-FEBBC79FCD04}"/>
              </a:ext>
            </a:extLst>
          </p:cNvPr>
          <p:cNvSpPr txBox="1">
            <a:spLocks noChangeArrowheads="1"/>
          </p:cNvSpPr>
          <p:nvPr/>
        </p:nvSpPr>
        <p:spPr bwMode="auto">
          <a:xfrm>
            <a:off x="798600" y="1969441"/>
            <a:ext cx="9698037" cy="34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50000"/>
              </a:lnSpc>
            </a:pPr>
            <a:r>
              <a:rPr lang="en-US" sz="1800" u="sng" dirty="0" smtClean="0">
                <a:latin typeface="Verdana" panose="020B0604030504040204" pitchFamily="34" charset="0"/>
                <a:ea typeface="Verdana" panose="020B0604030504040204" pitchFamily="34" charset="0"/>
                <a:cs typeface="Verdana" panose="020B0604030504040204" pitchFamily="34" charset="0"/>
              </a:rPr>
              <a:t>Will</a:t>
            </a:r>
            <a:endParaRPr lang="en-US" sz="1800" u="sng" dirty="0">
              <a:latin typeface="Verdana" panose="020B0604030504040204" pitchFamily="34" charset="0"/>
              <a:ea typeface="Verdana" panose="020B0604030504040204" pitchFamily="34" charset="0"/>
              <a:cs typeface="Verdana" panose="020B0604030504040204" pitchFamily="34" charset="0"/>
            </a:endParaRPr>
          </a:p>
          <a:p>
            <a:pPr marL="1028700" lvl="1">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Signed by the testator in front of two witnesses</a:t>
            </a:r>
          </a:p>
          <a:p>
            <a:pPr marL="1028700" lvl="1">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Both witnesses sign below testator’s signature</a:t>
            </a:r>
          </a:p>
          <a:p>
            <a:pPr marL="1028700" lvl="1">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Witnesses sign an Attestation Affidavit attached to the Will and that affidavit is notarized.</a:t>
            </a:r>
          </a:p>
          <a:p>
            <a:pPr marL="285750">
              <a:lnSpc>
                <a:spcPct val="100000"/>
              </a:lnSpc>
              <a:buNone/>
            </a:pPr>
            <a:r>
              <a:rPr lang="en-US" sz="1800" dirty="0" smtClean="0">
                <a:latin typeface="Verdana" panose="020B0604030504040204" pitchFamily="34" charset="0"/>
                <a:ea typeface="Verdana" panose="020B0604030504040204" pitchFamily="34" charset="0"/>
                <a:cs typeface="Verdana" panose="020B0604030504040204" pitchFamily="34" charset="0"/>
              </a:rPr>
              <a:t>*ORS 112.235 lists formalities</a:t>
            </a:r>
          </a:p>
          <a:p>
            <a:pPr marL="285750">
              <a:lnSpc>
                <a:spcPct val="100000"/>
              </a:lnSpc>
              <a:buNone/>
            </a:pPr>
            <a:r>
              <a:rPr lang="en-US" sz="1800" dirty="0" smtClean="0">
                <a:latin typeface="Verdana" panose="020B0604030504040204" pitchFamily="34" charset="0"/>
                <a:ea typeface="Verdana" panose="020B0604030504040204" pitchFamily="34" charset="0"/>
                <a:cs typeface="Verdana" panose="020B0604030504040204" pitchFamily="34" charset="0"/>
              </a:rPr>
              <a:t>*ORS 112.238 may save you if formalities are not followed, but don’t count on it</a:t>
            </a:r>
          </a:p>
        </p:txBody>
      </p:sp>
      <p:pic>
        <p:nvPicPr>
          <p:cNvPr id="9" name="Picture 8">
            <a:extLst>
              <a:ext uri="{FF2B5EF4-FFF2-40B4-BE49-F238E27FC236}">
                <a16:creationId xmlns:a16="http://schemas.microsoft.com/office/drawing/2014/main" id="{97B7E83F-381E-EA45-9831-00C76BF3FD66}"/>
              </a:ext>
            </a:extLst>
          </p:cNvPr>
          <p:cNvPicPr>
            <a:picLocks noChangeAspect="1"/>
          </p:cNvPicPr>
          <p:nvPr/>
        </p:nvPicPr>
        <p:blipFill>
          <a:blip r:embed="rId4"/>
          <a:stretch>
            <a:fillRect/>
          </a:stretch>
        </p:blipFill>
        <p:spPr>
          <a:xfrm>
            <a:off x="9494853" y="6165658"/>
            <a:ext cx="2274242" cy="413141"/>
          </a:xfrm>
          <a:prstGeom prst="rect">
            <a:avLst/>
          </a:prstGeom>
        </p:spPr>
      </p:pic>
    </p:spTree>
    <p:extLst>
      <p:ext uri="{BB962C8B-B14F-4D97-AF65-F5344CB8AC3E}">
        <p14:creationId xmlns:p14="http://schemas.microsoft.com/office/powerpoint/2010/main" val="2499200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swoosh only.pdf">
            <a:extLst>
              <a:ext uri="{FF2B5EF4-FFF2-40B4-BE49-F238E27FC236}">
                <a16:creationId xmlns:a16="http://schemas.microsoft.com/office/drawing/2014/main" id="{95B3579F-BFF3-EA4D-9B10-5A3F26288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63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91604" y="567269"/>
            <a:ext cx="80438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smtClean="0">
                <a:solidFill>
                  <a:srgbClr val="376092"/>
                </a:solidFill>
                <a:latin typeface="Verdana Bold" panose="020B0804030504040204" pitchFamily="34" charset="0"/>
                <a:ea typeface="Verdana Bold" panose="020B0804030504040204" pitchFamily="34" charset="0"/>
                <a:cs typeface="Verdana Bold" panose="020B0804030504040204" pitchFamily="34" charset="0"/>
              </a:rPr>
              <a:t>6. Execution and Safeguarding of Documents (cont’d)</a:t>
            </a:r>
            <a:endParaRPr lang="en-US" altLang="en-US" sz="2800" b="1" dirty="0">
              <a:solidFill>
                <a:srgbClr val="4F6228"/>
              </a:solidFill>
              <a:latin typeface="Verdana Bold" panose="020B0804030504040204" pitchFamily="34" charset="0"/>
              <a:ea typeface="Verdana Bold" panose="020B0804030504040204" pitchFamily="34" charset="0"/>
              <a:cs typeface="Verdana Bold" panose="020B0804030504040204" pitchFamily="34" charset="0"/>
            </a:endParaRPr>
          </a:p>
        </p:txBody>
      </p:sp>
      <p:sp>
        <p:nvSpPr>
          <p:cNvPr id="16" name="TextBox 4">
            <a:extLst>
              <a:ext uri="{FF2B5EF4-FFF2-40B4-BE49-F238E27FC236}">
                <a16:creationId xmlns:a16="http://schemas.microsoft.com/office/drawing/2014/main" id="{280DAB0D-72A0-F946-9F25-FEBBC79FCD04}"/>
              </a:ext>
            </a:extLst>
          </p:cNvPr>
          <p:cNvSpPr txBox="1">
            <a:spLocks noChangeArrowheads="1"/>
          </p:cNvSpPr>
          <p:nvPr/>
        </p:nvSpPr>
        <p:spPr bwMode="auto">
          <a:xfrm>
            <a:off x="933937" y="2476776"/>
            <a:ext cx="9698037" cy="146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50000"/>
              </a:lnSpc>
            </a:pPr>
            <a:r>
              <a:rPr lang="en-US" sz="1800" u="sng" dirty="0" smtClean="0">
                <a:latin typeface="Verdana" panose="020B0604030504040204" pitchFamily="34" charset="0"/>
                <a:ea typeface="Verdana" panose="020B0604030504040204" pitchFamily="34" charset="0"/>
                <a:cs typeface="Verdana" panose="020B0604030504040204" pitchFamily="34" charset="0"/>
              </a:rPr>
              <a:t>DPOAs</a:t>
            </a:r>
          </a:p>
          <a:p>
            <a:pPr marL="1028700" lvl="1">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Signed by the principal</a:t>
            </a:r>
          </a:p>
          <a:p>
            <a:pPr marL="1028700" lvl="1">
              <a:lnSpc>
                <a:spcPct val="150000"/>
              </a:lnSpc>
            </a:pPr>
            <a:r>
              <a:rPr lang="en-US" sz="1800" dirty="0" smtClean="0">
                <a:latin typeface="Verdana" panose="020B0604030504040204" pitchFamily="34" charset="0"/>
                <a:ea typeface="Verdana" panose="020B0604030504040204" pitchFamily="34" charset="0"/>
                <a:cs typeface="Verdana" panose="020B0604030504040204" pitchFamily="34" charset="0"/>
              </a:rPr>
              <a:t>Recommend having principal’s signature notarized.</a:t>
            </a:r>
            <a:endParaRPr lang="en-US" sz="18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pic>
        <p:nvPicPr>
          <p:cNvPr id="9" name="Picture 8">
            <a:extLst>
              <a:ext uri="{FF2B5EF4-FFF2-40B4-BE49-F238E27FC236}">
                <a16:creationId xmlns:a16="http://schemas.microsoft.com/office/drawing/2014/main" id="{97B7E83F-381E-EA45-9831-00C76BF3FD66}"/>
              </a:ext>
            </a:extLst>
          </p:cNvPr>
          <p:cNvPicPr>
            <a:picLocks noChangeAspect="1"/>
          </p:cNvPicPr>
          <p:nvPr/>
        </p:nvPicPr>
        <p:blipFill>
          <a:blip r:embed="rId4"/>
          <a:stretch>
            <a:fillRect/>
          </a:stretch>
        </p:blipFill>
        <p:spPr>
          <a:xfrm>
            <a:off x="9494853" y="6165658"/>
            <a:ext cx="2274242" cy="413141"/>
          </a:xfrm>
          <a:prstGeom prst="rect">
            <a:avLst/>
          </a:prstGeom>
        </p:spPr>
      </p:pic>
    </p:spTree>
    <p:extLst>
      <p:ext uri="{BB962C8B-B14F-4D97-AF65-F5344CB8AC3E}">
        <p14:creationId xmlns:p14="http://schemas.microsoft.com/office/powerpoint/2010/main" val="2671201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Words>1498</Words>
  <Application>Microsoft Office PowerPoint</Application>
  <PresentationFormat>Widescreen</PresentationFormat>
  <Paragraphs>149</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Verdana</vt:lpstr>
      <vt:lpstr>Verdana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